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Lst>
  <p:sldSz cx="9144000" cy="6858000" type="screen4x3"/>
  <p:notesSz cx="9296400" cy="7010400"/>
  <p:embeddedFontLst>
    <p:embeddedFont>
      <p:font typeface="Open Sans" panose="020B0604020202020204" charset="0"/>
      <p:regular r:id="rId107"/>
      <p:bold r:id="rId108"/>
      <p:italic r:id="rId109"/>
      <p:boldItalic r:id="rId110"/>
    </p:embeddedFont>
    <p:embeddedFont>
      <p:font typeface="Roboto" panose="020B0604020202020204" charset="0"/>
      <p:regular r:id="rId111"/>
      <p:bold r:id="rId112"/>
      <p:italic r:id="rId113"/>
      <p:boldItalic r:id="rId114"/>
    </p:embeddedFont>
    <p:embeddedFont>
      <p:font typeface="Roboto Slab" panose="020B0604020202020204" charset="0"/>
      <p:regular r:id="rId115"/>
      <p:bold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9">
          <p15:clr>
            <a:srgbClr val="A4A3A4"/>
          </p15:clr>
        </p15:guide>
        <p15:guide id="2" pos="2933">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0" roundtripDataSignature="AMtx7milz5OXKs+TOVHT0f2owHxJlXkyi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53" y="53"/>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209"/>
        <p:guide pos="293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6.fntdata"/><Relationship Id="rId16" Type="http://schemas.openxmlformats.org/officeDocument/2006/relationships/slide" Target="slides/slide15.xml"/><Relationship Id="rId107" Type="http://schemas.openxmlformats.org/officeDocument/2006/relationships/font" Target="fonts/font1.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2.fntdata"/><Relationship Id="rId116" Type="http://schemas.openxmlformats.org/officeDocument/2006/relationships/font" Target="fonts/font10.fntdata"/><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14"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4.fntdata"/><Relationship Id="rId115" Type="http://schemas.openxmlformats.org/officeDocument/2006/relationships/font" Target="fonts/font9.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021138" cy="350520"/>
          </a:xfrm>
          <a:prstGeom prst="rect">
            <a:avLst/>
          </a:prstGeom>
          <a:noFill/>
          <a:ln>
            <a:noFill/>
          </a:ln>
        </p:spPr>
        <p:txBody>
          <a:bodyPr spcFirstLastPara="1" wrap="square" lIns="90300" tIns="45150" rIns="90300" bIns="45150" anchor="t"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5275264" y="0"/>
            <a:ext cx="4021137" cy="350520"/>
          </a:xfrm>
          <a:prstGeom prst="rect">
            <a:avLst/>
          </a:prstGeom>
          <a:noFill/>
          <a:ln>
            <a:noFill/>
          </a:ln>
        </p:spPr>
        <p:txBody>
          <a:bodyPr spcFirstLastPara="1" wrap="square" lIns="90300" tIns="45150" rIns="90300" bIns="45150" anchor="t" anchorCtr="0">
            <a:noAutofit/>
          </a:bodyPr>
          <a:lstStyle>
            <a:lvl1pPr marR="0" lvl="0" algn="r"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1238250" y="3329940"/>
            <a:ext cx="6819900" cy="3156303"/>
          </a:xfrm>
          <a:prstGeom prst="rect">
            <a:avLst/>
          </a:prstGeom>
          <a:noFill/>
          <a:ln>
            <a:noFill/>
          </a:ln>
        </p:spPr>
        <p:txBody>
          <a:bodyPr spcFirstLastPara="1" wrap="square" lIns="90300" tIns="45150" rIns="90300" bIns="4515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659880"/>
            <a:ext cx="4021138" cy="350520"/>
          </a:xfrm>
          <a:prstGeom prst="rect">
            <a:avLst/>
          </a:prstGeom>
          <a:noFill/>
          <a:ln>
            <a:noFill/>
          </a:ln>
        </p:spPr>
        <p:txBody>
          <a:bodyPr spcFirstLastPara="1" wrap="square" lIns="90300" tIns="45150" rIns="90300" bIns="45150" anchor="b"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5275264" y="6659880"/>
            <a:ext cx="4021137" cy="350520"/>
          </a:xfrm>
          <a:prstGeom prst="rect">
            <a:avLst/>
          </a:prstGeom>
          <a:noFill/>
          <a:ln>
            <a:noFill/>
          </a:ln>
        </p:spPr>
        <p:txBody>
          <a:bodyPr spcFirstLastPara="1" wrap="square" lIns="90300" tIns="45150" rIns="90300" bIns="451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1: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0" name="Google Shape;160;p9:notes"/>
          <p:cNvSpPr txBox="1">
            <a:spLocks noGrp="1"/>
          </p:cNvSpPr>
          <p:nvPr>
            <p:ph type="body" idx="1"/>
          </p:nvPr>
        </p:nvSpPr>
        <p:spPr>
          <a:xfrm>
            <a:off x="1238250" y="3194050"/>
            <a:ext cx="6923088" cy="3505200"/>
          </a:xfrm>
          <a:prstGeom prst="rect">
            <a:avLst/>
          </a:prstGeom>
          <a:noFill/>
          <a:ln>
            <a:noFill/>
          </a:ln>
        </p:spPr>
        <p:txBody>
          <a:bodyPr spcFirstLastPara="1" wrap="square" lIns="90300" tIns="45150" rIns="90300" bIns="45150" anchor="t" anchorCtr="0">
            <a:noAutofit/>
          </a:bodyPr>
          <a:lstStyle/>
          <a:p>
            <a:pPr marL="228600" lvl="0" indent="-228600" algn="l" rtl="0">
              <a:lnSpc>
                <a:spcPct val="90000"/>
              </a:lnSpc>
              <a:spcBef>
                <a:spcPts val="240"/>
              </a:spcBef>
              <a:spcAft>
                <a:spcPts val="0"/>
              </a:spcAft>
              <a:buNone/>
            </a:pPr>
            <a:endParaRPr sz="700" b="1">
              <a:solidFill>
                <a:srgbClr val="FF0000"/>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8d1d32b67f_0_43: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8d1d32b67f_0_43: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789" name="Google Shape;789;g8d1d32b67f_0_43: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8d1d32b67f_0_49: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8d1d32b67f_0_49: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798" name="Google Shape;798;g8d1d32b67f_0_49: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8d1d32b67f_2_9: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8d1d32b67f_2_9: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806" name="Google Shape;806;g8d1d32b67f_2_9: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8d04f188a9_0_70: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8d04f188a9_0_70: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813" name="Google Shape;813;g8d04f188a9_0_70: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84: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9" name="Google Shape;819;p84: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a:spLocks noGrp="1" noRot="1" noChangeAspect="1"/>
          </p:cNvSpPr>
          <p:nvPr>
            <p:ph type="sldImg" idx="2"/>
          </p:nvPr>
        </p:nvSpPr>
        <p:spPr>
          <a:xfrm>
            <a:off x="2897188" y="533400"/>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10:notes"/>
          <p:cNvSpPr txBox="1">
            <a:spLocks noGrp="1"/>
          </p:cNvSpPr>
          <p:nvPr>
            <p:ph type="body" idx="1"/>
          </p:nvPr>
        </p:nvSpPr>
        <p:spPr>
          <a:xfrm>
            <a:off x="1238250" y="3194050"/>
            <a:ext cx="6923088" cy="3505200"/>
          </a:xfrm>
          <a:prstGeom prst="rect">
            <a:avLst/>
          </a:prstGeom>
          <a:noFill/>
          <a:ln>
            <a:noFill/>
          </a:ln>
        </p:spPr>
        <p:txBody>
          <a:bodyPr spcFirstLastPara="1" wrap="square" lIns="90300" tIns="45150" rIns="90300" bIns="45150" anchor="t" anchorCtr="0">
            <a:noAutofit/>
          </a:bodyPr>
          <a:lstStyle/>
          <a:p>
            <a:pPr marL="228600" lvl="0" indent="-228600" algn="l" rtl="0">
              <a:spcBef>
                <a:spcPts val="36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11:notes"/>
          <p:cNvSpPr txBox="1">
            <a:spLocks noGrp="1"/>
          </p:cNvSpPr>
          <p:nvPr>
            <p:ph type="body" idx="1"/>
          </p:nvPr>
        </p:nvSpPr>
        <p:spPr>
          <a:xfrm>
            <a:off x="1238250" y="3329940"/>
            <a:ext cx="6819900" cy="3156303"/>
          </a:xfrm>
          <a:prstGeom prst="rect">
            <a:avLst/>
          </a:prstGeom>
          <a:noFill/>
          <a:ln>
            <a:noFill/>
          </a:ln>
        </p:spPr>
        <p:txBody>
          <a:bodyPr spcFirstLastPara="1" wrap="square" lIns="90300" tIns="45150" rIns="90300" bIns="45150" anchor="t" anchorCtr="0">
            <a:noAutofit/>
          </a:bodyPr>
          <a:lstStyle/>
          <a:p>
            <a:pPr marL="0" lvl="0" indent="0" algn="l" rtl="0">
              <a:lnSpc>
                <a:spcPct val="90000"/>
              </a:lnSpc>
              <a:spcBef>
                <a:spcPts val="36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4" name="Google Shape;184;p12:notes"/>
          <p:cNvSpPr txBox="1">
            <a:spLocks noGrp="1"/>
          </p:cNvSpPr>
          <p:nvPr>
            <p:ph type="body" idx="1"/>
          </p:nvPr>
        </p:nvSpPr>
        <p:spPr>
          <a:xfrm>
            <a:off x="1238250" y="3329940"/>
            <a:ext cx="6819900" cy="3156303"/>
          </a:xfrm>
          <a:prstGeom prst="rect">
            <a:avLst/>
          </a:prstGeom>
          <a:noFill/>
          <a:ln>
            <a:noFill/>
          </a:ln>
        </p:spPr>
        <p:txBody>
          <a:bodyPr spcFirstLastPara="1" wrap="square" lIns="90300" tIns="45150" rIns="90300" bIns="45150" anchor="t" anchorCtr="0">
            <a:noAutofit/>
          </a:bodyPr>
          <a:lstStyle/>
          <a:p>
            <a:pPr marL="0" lvl="0" indent="0" algn="l" rtl="0">
              <a:spcBef>
                <a:spcPts val="360"/>
              </a:spcBef>
              <a:spcAft>
                <a:spcPts val="0"/>
              </a:spcAft>
              <a:buNone/>
            </a:pPr>
            <a:endParaRPr/>
          </a:p>
          <a:p>
            <a:pPr marL="0" lvl="0" indent="0" algn="l" rtl="0">
              <a:spcBef>
                <a:spcPts val="36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1" name="Google Shape;191;p13:notes"/>
          <p:cNvSpPr txBox="1">
            <a:spLocks noGrp="1"/>
          </p:cNvSpPr>
          <p:nvPr>
            <p:ph type="body" idx="1"/>
          </p:nvPr>
        </p:nvSpPr>
        <p:spPr>
          <a:xfrm>
            <a:off x="1238250" y="3330575"/>
            <a:ext cx="6819900" cy="292100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When not to sell vehicles:</a:t>
            </a:r>
            <a:endParaRPr/>
          </a:p>
          <a:p>
            <a:pPr marL="0" lvl="0" indent="0" algn="l" rtl="0">
              <a:spcBef>
                <a:spcPts val="360"/>
              </a:spcBef>
              <a:spcAft>
                <a:spcPts val="0"/>
              </a:spcAft>
              <a:buNone/>
            </a:pPr>
            <a:endParaRPr/>
          </a:p>
          <a:p>
            <a:pPr marL="0" lvl="0" indent="0" algn="l" rtl="0">
              <a:spcBef>
                <a:spcPts val="360"/>
              </a:spcBef>
              <a:spcAft>
                <a:spcPts val="0"/>
              </a:spcAft>
              <a:buNone/>
            </a:pPr>
            <a:r>
              <a:rPr lang="en-US"/>
              <a:t>            A licensed car dealer </a:t>
            </a:r>
            <a:r>
              <a:rPr lang="en-US" b="1" i="1" u="sng"/>
              <a:t>may not</a:t>
            </a:r>
            <a:r>
              <a:rPr lang="en-US"/>
              <a:t> sell vehicles on the following days:</a:t>
            </a:r>
            <a:endParaRPr/>
          </a:p>
          <a:p>
            <a:pPr marL="0" lvl="0" indent="0" algn="l" rtl="0">
              <a:spcBef>
                <a:spcPts val="360"/>
              </a:spcBef>
              <a:spcAft>
                <a:spcPts val="0"/>
              </a:spcAft>
              <a:buNone/>
            </a:pPr>
            <a:r>
              <a:rPr lang="en-US"/>
              <a:t>                  Christmas</a:t>
            </a:r>
            <a:endParaRPr/>
          </a:p>
          <a:p>
            <a:pPr marL="0" lvl="0" indent="0" algn="l" rtl="0">
              <a:spcBef>
                <a:spcPts val="360"/>
              </a:spcBef>
              <a:spcAft>
                <a:spcPts val="0"/>
              </a:spcAft>
              <a:buNone/>
            </a:pPr>
            <a:r>
              <a:rPr lang="en-US"/>
              <a:t>                  Easter</a:t>
            </a:r>
            <a:endParaRPr/>
          </a:p>
          <a:p>
            <a:pPr marL="0" lvl="0" indent="0" algn="l" rtl="0">
              <a:spcBef>
                <a:spcPts val="360"/>
              </a:spcBef>
              <a:spcAft>
                <a:spcPts val="0"/>
              </a:spcAft>
              <a:buNone/>
            </a:pPr>
            <a:r>
              <a:rPr lang="en-US"/>
              <a:t>                  Sundays</a:t>
            </a:r>
            <a:endParaRPr/>
          </a:p>
          <a:p>
            <a:pPr marL="0" lvl="0" indent="0" algn="l" rtl="0">
              <a:spcBef>
                <a:spcPts val="360"/>
              </a:spcBef>
              <a:spcAft>
                <a:spcPts val="0"/>
              </a:spcAft>
              <a:buNone/>
            </a:pPr>
            <a:r>
              <a:rPr lang="en-US"/>
              <a:t>                  Thanksgiving</a:t>
            </a:r>
            <a:endParaRPr/>
          </a:p>
          <a:p>
            <a:pPr marL="0" lvl="0" indent="0" algn="l" rtl="0">
              <a:spcBef>
                <a:spcPts val="360"/>
              </a:spcBef>
              <a:spcAft>
                <a:spcPts val="0"/>
              </a:spcAft>
              <a:buNone/>
            </a:pPr>
            <a:r>
              <a:rPr lang="en-US">
                <a:solidFill>
                  <a:srgbClr val="191966"/>
                </a:solidFill>
              </a:rPr>
              <a:t>Exemption from the Blue Law:  Camping Trailers and new Motor Homes.  Title 17 Section 3203 &amp; 3203A.</a:t>
            </a:r>
            <a:endParaRPr/>
          </a:p>
          <a:p>
            <a:pPr marL="0" lvl="0" indent="0" algn="l" rtl="0">
              <a:spcBef>
                <a:spcPts val="360"/>
              </a:spcBef>
              <a:spcAft>
                <a:spcPts val="0"/>
              </a:spcAft>
              <a:buNone/>
            </a:pPr>
            <a:endParaRPr/>
          </a:p>
          <a:p>
            <a:pPr marL="0" lvl="0" indent="0" algn="l" rtl="0">
              <a:spcBef>
                <a:spcPts val="420"/>
              </a:spcBef>
              <a:spcAft>
                <a:spcPts val="0"/>
              </a:spcAft>
              <a:buNone/>
            </a:pPr>
            <a:r>
              <a:rPr lang="en-US" b="1">
                <a:solidFill>
                  <a:srgbClr val="990033"/>
                </a:solidFill>
              </a:rPr>
              <a:t>Text</a:t>
            </a:r>
            <a:r>
              <a:rPr lang="en-US" sz="1400" b="1">
                <a:solidFill>
                  <a:srgbClr val="990033"/>
                </a:solidFill>
              </a:rPr>
              <a:t> advances automatically</a:t>
            </a:r>
            <a:endParaRPr/>
          </a:p>
          <a:p>
            <a:pPr marL="0" lvl="0" indent="0" algn="l" rtl="0">
              <a:spcBef>
                <a:spcPts val="420"/>
              </a:spcBef>
              <a:spcAft>
                <a:spcPts val="0"/>
              </a:spcAft>
              <a:buNone/>
            </a:pPr>
            <a:r>
              <a:rPr lang="en-US" sz="1400" b="1">
                <a:solidFill>
                  <a:srgbClr val="990033"/>
                </a:solidFill>
              </a:rPr>
              <a:t>Click to advance to the next screen</a:t>
            </a:r>
            <a:endParaRPr/>
          </a:p>
          <a:p>
            <a:pPr marL="0" lvl="0" indent="0" algn="l" rtl="0">
              <a:spcBef>
                <a:spcPts val="420"/>
              </a:spcBef>
              <a:spcAft>
                <a:spcPts val="0"/>
              </a:spcAft>
              <a:buNone/>
            </a:pPr>
            <a:endParaRPr sz="1400"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14: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This is a small group of laws that has had a big impact on the auto sales industry. </a:t>
            </a:r>
            <a:endParaRPr/>
          </a:p>
          <a:p>
            <a:pPr marL="0" lvl="0" indent="0" algn="l" rtl="0">
              <a:spcBef>
                <a:spcPts val="360"/>
              </a:spcBef>
              <a:spcAft>
                <a:spcPts val="0"/>
              </a:spcAft>
              <a:buNone/>
            </a:pPr>
            <a:endParaRPr/>
          </a:p>
          <a:p>
            <a:pPr marL="0" lvl="0" indent="0" algn="l" rtl="0">
              <a:spcBef>
                <a:spcPts val="360"/>
              </a:spcBef>
              <a:spcAft>
                <a:spcPts val="0"/>
              </a:spcAft>
              <a:buNone/>
            </a:pPr>
            <a:r>
              <a:rPr lang="en-US"/>
              <a:t>The industry used to be wide open and “buyer beware” when it came to dealers. Older dealers used to tell me about going on every dealers lot and finding all of the odometers set at zero. It was felt that a car coming from a dealer was a “new “ car and the mileage should reflect that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p15: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Does everyone know what a warranty is?</a:t>
            </a:r>
            <a:endParaRPr/>
          </a:p>
          <a:p>
            <a:pPr marL="0" lvl="0" indent="0" algn="l" rtl="0">
              <a:spcBef>
                <a:spcPts val="360"/>
              </a:spcBef>
              <a:spcAft>
                <a:spcPts val="0"/>
              </a:spcAft>
              <a:buNone/>
            </a:pPr>
            <a:r>
              <a:rPr lang="en-US"/>
              <a:t>What is the minimum warranty required in Maine? Get Answers</a:t>
            </a:r>
            <a:endParaRPr/>
          </a:p>
          <a:p>
            <a:pPr marL="0" lvl="0" indent="0" algn="l" rtl="0">
              <a:spcBef>
                <a:spcPts val="360"/>
              </a:spcBef>
              <a:spcAft>
                <a:spcPts val="0"/>
              </a:spcAft>
              <a:buNone/>
            </a:pPr>
            <a:r>
              <a:rPr lang="en-US"/>
              <a:t>What is disclosure?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3" name="Google Shape;213;p16: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Note the USED part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9" name="Google Shape;219;p17: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There  is a disclosure for New cars but it is covered in other areas</a:t>
            </a:r>
            <a:endParaRPr/>
          </a:p>
          <a:p>
            <a:pPr marL="0" lvl="0" indent="0" algn="l" rtl="0">
              <a:spcBef>
                <a:spcPts val="360"/>
              </a:spcBef>
              <a:spcAft>
                <a:spcPts val="0"/>
              </a:spcAft>
              <a:buNone/>
            </a:pPr>
            <a:r>
              <a:rPr lang="en-US"/>
              <a:t>Motorcycles are not covered anywhere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8: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p18: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Note licensed or unlicensed</a:t>
            </a:r>
            <a:endParaRPr/>
          </a:p>
          <a:p>
            <a:pPr marL="0" lvl="0" indent="0" algn="l" rtl="0">
              <a:spcBef>
                <a:spcPts val="360"/>
              </a:spcBef>
              <a:spcAft>
                <a:spcPts val="0"/>
              </a:spcAft>
              <a:buNone/>
            </a:pPr>
            <a:endParaRPr/>
          </a:p>
          <a:p>
            <a:pPr marL="0" lvl="0" indent="0" algn="l" rtl="0">
              <a:spcBef>
                <a:spcPts val="360"/>
              </a:spcBef>
              <a:spcAft>
                <a:spcPts val="0"/>
              </a:spcAft>
              <a:buNone/>
            </a:pPr>
            <a:r>
              <a:rPr lang="en-US"/>
              <a:t>Auction attendees are under obligation</a:t>
            </a:r>
            <a:endParaRPr/>
          </a:p>
          <a:p>
            <a:pPr marL="0" lvl="0" indent="0" algn="l" rtl="0">
              <a:spcBef>
                <a:spcPts val="360"/>
              </a:spcBef>
              <a:spcAft>
                <a:spcPts val="0"/>
              </a:spcAft>
              <a:buNone/>
            </a:pPr>
            <a:endParaRPr/>
          </a:p>
          <a:p>
            <a:pPr marL="0" lvl="0" indent="0" algn="l" rtl="0">
              <a:spcBef>
                <a:spcPts val="360"/>
              </a:spcBef>
              <a:spcAft>
                <a:spcPts val="0"/>
              </a:spcAft>
              <a:buNone/>
            </a:pPr>
            <a:r>
              <a:rPr lang="en-US"/>
              <a:t>finance companies have the exact requirements that dealers have, inspection and disclosure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p2: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9: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p19: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Talk about Thurber v. Bill Martin Chevrolet and why this came about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p20: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Talk about the “none/none” sticker and the warranty sticker required in all states.</a:t>
            </a:r>
            <a:endParaRPr/>
          </a:p>
          <a:p>
            <a:pPr marL="0" lvl="0" indent="0" algn="l" rtl="0">
              <a:spcBef>
                <a:spcPts val="360"/>
              </a:spcBef>
              <a:spcAft>
                <a:spcPts val="0"/>
              </a:spcAft>
              <a:buNone/>
            </a:pPr>
            <a:endParaRPr/>
          </a:p>
          <a:p>
            <a:pPr marL="0" lvl="0" indent="0" algn="l" rtl="0">
              <a:spcBef>
                <a:spcPts val="360"/>
              </a:spcBef>
              <a:spcAft>
                <a:spcPts val="0"/>
              </a:spcAft>
              <a:buNone/>
            </a:pPr>
            <a:r>
              <a:rPr lang="en-US"/>
              <a:t>Why is it important to dealer? </a:t>
            </a:r>
            <a:endParaRPr/>
          </a:p>
          <a:p>
            <a:pPr marL="0" lvl="0" indent="0" algn="l" rtl="0">
              <a:spcBef>
                <a:spcPts val="360"/>
              </a:spcBef>
              <a:spcAft>
                <a:spcPts val="0"/>
              </a:spcAft>
              <a:buNone/>
            </a:pPr>
            <a:r>
              <a:rPr lang="en-US"/>
              <a:t>It provides insurance that they won’t have to buy the car back, </a:t>
            </a:r>
            <a:endParaRPr/>
          </a:p>
          <a:p>
            <a:pPr marL="0" lvl="0" indent="0" algn="l" rtl="0">
              <a:spcBef>
                <a:spcPts val="360"/>
              </a:spcBef>
              <a:spcAft>
                <a:spcPts val="0"/>
              </a:spcAft>
              <a:buNone/>
            </a:pPr>
            <a:r>
              <a:rPr lang="en-US"/>
              <a:t>IF DONE HONSETLY AND PROPERLY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8d1d32b67f_4_9: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8d1d32b67f_4_9: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244" name="Google Shape;244;g8d1d32b67f_4_9: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1: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0" name="Google Shape;250;p21: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360"/>
              </a:spcBef>
              <a:spcAft>
                <a:spcPts val="0"/>
              </a:spcAft>
              <a:buNone/>
            </a:pPr>
            <a:endParaRPr/>
          </a:p>
          <a:p>
            <a:pPr marL="0" lvl="0" indent="0" algn="l" rtl="0">
              <a:spcBef>
                <a:spcPts val="36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2: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22: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Disclosure</a:t>
            </a:r>
            <a:endParaRPr/>
          </a:p>
          <a:p>
            <a:pPr marL="0" lvl="0" indent="0" algn="l" rtl="0">
              <a:spcBef>
                <a:spcPts val="360"/>
              </a:spcBef>
              <a:spcAft>
                <a:spcPts val="0"/>
              </a:spcAft>
              <a:buNone/>
            </a:pPr>
            <a:r>
              <a:rPr lang="en-US"/>
              <a:t>Full VIN</a:t>
            </a:r>
            <a:endParaRPr/>
          </a:p>
          <a:p>
            <a:pPr marL="0" lvl="0" indent="0" algn="l" rtl="0">
              <a:spcBef>
                <a:spcPts val="360"/>
              </a:spcBef>
              <a:spcAft>
                <a:spcPts val="0"/>
              </a:spcAft>
              <a:buNone/>
            </a:pPr>
            <a:r>
              <a:rPr lang="en-US"/>
              <a:t>Make model year etc.</a:t>
            </a:r>
            <a:endParaRPr/>
          </a:p>
          <a:p>
            <a:pPr marL="0" lvl="0" indent="0" algn="l" rtl="0">
              <a:spcBef>
                <a:spcPts val="360"/>
              </a:spcBef>
              <a:spcAft>
                <a:spcPts val="0"/>
              </a:spcAft>
              <a:buNone/>
            </a:pPr>
            <a:r>
              <a:rPr lang="en-US"/>
              <a:t>Prior Use Personal or other </a:t>
            </a:r>
            <a:endParaRPr/>
          </a:p>
          <a:p>
            <a:pPr marL="0" lvl="0" indent="0" algn="l" rtl="0">
              <a:spcBef>
                <a:spcPts val="360"/>
              </a:spcBef>
              <a:spcAft>
                <a:spcPts val="0"/>
              </a:spcAft>
              <a:buNone/>
            </a:pPr>
            <a:r>
              <a:rPr lang="en-US"/>
              <a:t>How acquired</a:t>
            </a:r>
            <a:endParaRPr/>
          </a:p>
          <a:p>
            <a:pPr marL="0" lvl="0" indent="0" algn="l" rtl="0">
              <a:spcBef>
                <a:spcPts val="360"/>
              </a:spcBef>
              <a:spcAft>
                <a:spcPts val="0"/>
              </a:spcAft>
              <a:buNone/>
            </a:pPr>
            <a:r>
              <a:rPr lang="en-US"/>
              <a:t>Mechanical defects</a:t>
            </a:r>
            <a:endParaRPr/>
          </a:p>
          <a:p>
            <a:pPr marL="0" lvl="0" indent="0" algn="l" rtl="0">
              <a:spcBef>
                <a:spcPts val="360"/>
              </a:spcBef>
              <a:spcAft>
                <a:spcPts val="0"/>
              </a:spcAft>
              <a:buNone/>
            </a:pPr>
            <a:r>
              <a:rPr lang="en-US"/>
              <a:t>Prior damage</a:t>
            </a:r>
            <a:endParaRPr/>
          </a:p>
          <a:p>
            <a:pPr marL="0" lvl="0" indent="0" algn="l" rtl="0">
              <a:spcBef>
                <a:spcPts val="36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3: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p23: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4:notes"/>
          <p:cNvSpPr txBox="1">
            <a:spLocks noGrp="1"/>
          </p:cNvSpPr>
          <p:nvPr>
            <p:ph type="body" idx="1"/>
          </p:nvPr>
        </p:nvSpPr>
        <p:spPr>
          <a:xfrm>
            <a:off x="1238250" y="3329940"/>
            <a:ext cx="6819900" cy="3156303"/>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272" name="Google Shape;272;p24: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5: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8" name="Google Shape;278;p25: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6: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4" name="Google Shape;284;p26: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Repossession is important because it will give a benefit </a:t>
            </a:r>
            <a:endParaRPr/>
          </a:p>
          <a:p>
            <a:pPr marL="0" lvl="0" indent="0" algn="l" rtl="0">
              <a:spcBef>
                <a:spcPts val="36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7: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 name="Google Shape;290;p27: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These must be disclosed even if fully repaired</a:t>
            </a:r>
            <a:endParaRPr/>
          </a:p>
          <a:p>
            <a:pPr marL="0" lvl="0" indent="0" algn="l" rtl="0">
              <a:spcBef>
                <a:spcPts val="360"/>
              </a:spcBef>
              <a:spcAft>
                <a:spcPts val="0"/>
              </a:spcAft>
              <a:buNone/>
            </a:pPr>
            <a:r>
              <a:rPr lang="en-US"/>
              <a:t>example of a corvette with a replaced motor</a:t>
            </a:r>
            <a:endParaRPr/>
          </a:p>
          <a:p>
            <a:pPr marL="0" lvl="0" indent="0" algn="l" rtl="0">
              <a:spcBef>
                <a:spcPts val="360"/>
              </a:spcBef>
              <a:spcAft>
                <a:spcPts val="0"/>
              </a:spcAft>
              <a:buNone/>
            </a:pPr>
            <a:r>
              <a:rPr lang="en-US"/>
              <a:t>Is an odometer replacement a Major Defect. </a:t>
            </a:r>
            <a:endParaRPr/>
          </a:p>
          <a:p>
            <a:pPr marL="0" lvl="0" indent="0" algn="l" rtl="0">
              <a:spcBef>
                <a:spcPts val="360"/>
              </a:spcBef>
              <a:spcAft>
                <a:spcPts val="0"/>
              </a:spcAft>
              <a:buNone/>
            </a:pPr>
            <a:r>
              <a:rPr lang="en-US"/>
              <a:t>Something to think about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 name="Google Shape;114;p3: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8:notes"/>
          <p:cNvSpPr txBox="1">
            <a:spLocks noGrp="1"/>
          </p:cNvSpPr>
          <p:nvPr>
            <p:ph type="body" idx="1"/>
          </p:nvPr>
        </p:nvSpPr>
        <p:spPr>
          <a:xfrm>
            <a:off x="1238250" y="3329940"/>
            <a:ext cx="6819900" cy="3156303"/>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296" name="Google Shape;296;p28: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9:notes"/>
          <p:cNvSpPr txBox="1">
            <a:spLocks noGrp="1"/>
          </p:cNvSpPr>
          <p:nvPr>
            <p:ph type="body" idx="1"/>
          </p:nvPr>
        </p:nvSpPr>
        <p:spPr>
          <a:xfrm>
            <a:off x="1238250" y="3329940"/>
            <a:ext cx="6819900" cy="3156303"/>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302" name="Google Shape;302;p29: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0: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8" name="Google Shape;308;p30: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Note the RETAIL</a:t>
            </a:r>
            <a:endParaRPr/>
          </a:p>
          <a:p>
            <a:pPr marL="0" lvl="0" indent="0" algn="l" rtl="0">
              <a:spcBef>
                <a:spcPts val="360"/>
              </a:spcBef>
              <a:spcAft>
                <a:spcPts val="0"/>
              </a:spcAft>
              <a:buNone/>
            </a:pPr>
            <a:r>
              <a:rPr lang="en-US"/>
              <a:t>The minimum has bounced around for several years but has landed at $3000</a:t>
            </a:r>
            <a:endParaRPr/>
          </a:p>
          <a:p>
            <a:pPr marL="0" lvl="0" indent="0" algn="l" rtl="0">
              <a:spcBef>
                <a:spcPts val="360"/>
              </a:spcBef>
              <a:spcAft>
                <a:spcPts val="0"/>
              </a:spcAft>
              <a:buNone/>
            </a:pPr>
            <a:endParaRPr/>
          </a:p>
          <a:p>
            <a:pPr marL="0" lvl="0" indent="0" algn="l" rtl="0">
              <a:spcBef>
                <a:spcPts val="360"/>
              </a:spcBef>
              <a:spcAft>
                <a:spcPts val="0"/>
              </a:spcAft>
              <a:buNone/>
            </a:pPr>
            <a:r>
              <a:rPr lang="en-US"/>
              <a:t>Flood damaged cars are still a problem coming from the south</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1: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4" name="Google Shape;314;p31: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Nobody ever chased the repo man in his wrecker to tell him about damage!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2: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p32: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3: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6" name="Google Shape;326;p33: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Must be in those words!!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4: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2" name="Google Shape;332;p34: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This is the warranty portion of the program</a:t>
            </a:r>
            <a:endParaRPr/>
          </a:p>
          <a:p>
            <a:pPr marL="0" lvl="0" indent="0" algn="l" rtl="0">
              <a:spcBef>
                <a:spcPts val="360"/>
              </a:spcBef>
              <a:spcAft>
                <a:spcPts val="0"/>
              </a:spcAft>
              <a:buNone/>
            </a:pPr>
            <a:endParaRPr/>
          </a:p>
          <a:p>
            <a:pPr marL="0" lvl="0" indent="0" algn="l" rtl="0">
              <a:spcBef>
                <a:spcPts val="360"/>
              </a:spcBef>
              <a:spcAft>
                <a:spcPts val="0"/>
              </a:spcAft>
              <a:buNone/>
            </a:pPr>
            <a:r>
              <a:rPr lang="en-US"/>
              <a:t>there is still a lot of stuff, but we whittled off quite a bit by removing the disclosure</a:t>
            </a:r>
            <a:endParaRPr/>
          </a:p>
          <a:p>
            <a:pPr marL="0" lvl="0" indent="0" algn="l" rtl="0">
              <a:spcBef>
                <a:spcPts val="360"/>
              </a:spcBef>
              <a:spcAft>
                <a:spcPts val="0"/>
              </a:spcAft>
              <a:buNone/>
            </a:pPr>
            <a:endParaRPr/>
          </a:p>
          <a:p>
            <a:pPr marL="0" lvl="0" indent="0" algn="l" rtl="0">
              <a:spcBef>
                <a:spcPts val="360"/>
              </a:spcBef>
              <a:spcAft>
                <a:spcPts val="0"/>
              </a:spcAft>
              <a:buNone/>
            </a:pPr>
            <a:r>
              <a:rPr lang="en-US"/>
              <a:t>Up to now, all of the disclosure covered applied to dealer -to -dealer as well as dealer to public sales, </a:t>
            </a:r>
            <a:endParaRPr/>
          </a:p>
          <a:p>
            <a:pPr marL="0" lvl="0" indent="0" algn="l" rtl="0">
              <a:spcBef>
                <a:spcPts val="360"/>
              </a:spcBef>
              <a:spcAft>
                <a:spcPts val="0"/>
              </a:spcAft>
              <a:buNone/>
            </a:pPr>
            <a:endParaRPr/>
          </a:p>
          <a:p>
            <a:pPr marL="0" lvl="0" indent="0" algn="l" rtl="0">
              <a:spcBef>
                <a:spcPts val="360"/>
              </a:spcBef>
              <a:spcAft>
                <a:spcPts val="0"/>
              </a:spcAft>
              <a:buNone/>
            </a:pPr>
            <a:r>
              <a:rPr lang="en-US"/>
              <a:t>The warranty does not apply to dealer to dealer sales.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5: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8" name="Google Shape;338;p35: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1. When you take in a car you must first remove the inspection sticker</a:t>
            </a:r>
            <a:endParaRPr/>
          </a:p>
          <a:p>
            <a:pPr marL="0" lvl="0" indent="0" algn="l" rtl="0">
              <a:spcBef>
                <a:spcPts val="360"/>
              </a:spcBef>
              <a:spcAft>
                <a:spcPts val="0"/>
              </a:spcAft>
              <a:buNone/>
            </a:pPr>
            <a:r>
              <a:rPr lang="en-US"/>
              <a:t>2 Then you must have it re-inspected</a:t>
            </a:r>
            <a:endParaRPr/>
          </a:p>
          <a:p>
            <a:pPr marL="0" lvl="0" indent="0" algn="l" rtl="0">
              <a:spcBef>
                <a:spcPts val="360"/>
              </a:spcBef>
              <a:spcAft>
                <a:spcPts val="0"/>
              </a:spcAft>
              <a:buNone/>
            </a:pPr>
            <a:endParaRPr/>
          </a:p>
          <a:p>
            <a:pPr marL="0" lvl="0" indent="0" algn="l" rtl="0">
              <a:spcBef>
                <a:spcPts val="360"/>
              </a:spcBef>
              <a:spcAft>
                <a:spcPts val="0"/>
              </a:spcAft>
              <a:buNone/>
            </a:pPr>
            <a:r>
              <a:rPr lang="en-US"/>
              <a:t>If you have the car longer than 60 days, you do not need to re-inspect, until you sell it. Then the sticker must have been issued within the past 60 days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6: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4" name="Google Shape;344;p36: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This is a warranty that says that the car meets safety inspection standards as it sits, and that it has a new inspection sticker issued within the past 60 days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7:notes"/>
          <p:cNvSpPr txBox="1">
            <a:spLocks noGrp="1"/>
          </p:cNvSpPr>
          <p:nvPr>
            <p:ph type="body" idx="1"/>
          </p:nvPr>
        </p:nvSpPr>
        <p:spPr>
          <a:xfrm>
            <a:off x="1238250" y="3329940"/>
            <a:ext cx="6819900" cy="3156303"/>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350" name="Google Shape;350;p37: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p4: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8: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6" name="Google Shape;356;p38: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9: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2" name="Google Shape;362;p39: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Full warranty comes with some program cars</a:t>
            </a:r>
            <a:endParaRPr/>
          </a:p>
          <a:p>
            <a:pPr marL="0" lvl="0" indent="0" algn="l" rtl="0">
              <a:spcBef>
                <a:spcPts val="360"/>
              </a:spcBef>
              <a:spcAft>
                <a:spcPts val="0"/>
              </a:spcAft>
              <a:buNone/>
            </a:pPr>
            <a:endParaRPr/>
          </a:p>
          <a:p>
            <a:pPr marL="0" lvl="0" indent="0" algn="l" rtl="0">
              <a:spcBef>
                <a:spcPts val="360"/>
              </a:spcBef>
              <a:spcAft>
                <a:spcPts val="0"/>
              </a:spcAft>
              <a:buNone/>
            </a:pPr>
            <a:r>
              <a:rPr lang="en-US"/>
              <a:t>Caution not to sell an aftermarket warranty to someone who has a remainder of factory warranty. This can be expensive.</a:t>
            </a:r>
            <a:endParaRPr/>
          </a:p>
          <a:p>
            <a:pPr marL="0" lvl="0" indent="0" algn="l" rtl="0">
              <a:spcBef>
                <a:spcPts val="360"/>
              </a:spcBef>
              <a:spcAft>
                <a:spcPts val="0"/>
              </a:spcAft>
              <a:buNone/>
            </a:pPr>
            <a:endParaRPr/>
          </a:p>
          <a:p>
            <a:pPr marL="0" lvl="0" indent="0" algn="l" rtl="0">
              <a:spcBef>
                <a:spcPts val="360"/>
              </a:spcBef>
              <a:spcAft>
                <a:spcPts val="0"/>
              </a:spcAft>
              <a:buNone/>
            </a:pPr>
            <a:r>
              <a:rPr lang="en-US"/>
              <a:t>You may give your own warranty to coincide with a full warranty, but if you sell one, you have to disclose that it will not be effective until the full warranty is expired</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40: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8" name="Google Shape;368;p40: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41: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4" name="Google Shape;374;p41: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42: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0" name="Google Shape;380;p42: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3: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6" name="Google Shape;386;p43: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4: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2" name="Google Shape;392;p44: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5: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8" name="Google Shape;398;p45: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6: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p46: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7: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0" name="Google Shape;410;p47: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8d1d32b67f_0_68: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8d1d32b67f_0_68: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127" name="Google Shape;127;g8d1d32b67f_0_68: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48: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9" name="Google Shape;419;p48: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r>
              <a:rPr lang="en-US"/>
              <a:t>Disclosure is required if the vehicle is accepted into the arbitration program, whether it is declared a lemon or there was a negotiated settlement prior to a hearing.</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9: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6" name="Google Shape;426;p49: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50: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3" name="Google Shape;433;p50: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51:notes"/>
          <p:cNvSpPr txBox="1">
            <a:spLocks noGrp="1"/>
          </p:cNvSpPr>
          <p:nvPr>
            <p:ph type="body" idx="1"/>
          </p:nvPr>
        </p:nvSpPr>
        <p:spPr>
          <a:xfrm>
            <a:off x="1238250" y="3329940"/>
            <a:ext cx="6819900" cy="3156303"/>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440" name="Google Shape;440;p51: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52: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6" name="Google Shape;446;p52:notes"/>
          <p:cNvSpPr txBox="1">
            <a:spLocks noGrp="1"/>
          </p:cNvSpPr>
          <p:nvPr>
            <p:ph type="body" idx="1"/>
          </p:nvPr>
        </p:nvSpPr>
        <p:spPr>
          <a:xfrm>
            <a:off x="1238250" y="3330576"/>
            <a:ext cx="6819900" cy="2646363"/>
          </a:xfrm>
          <a:prstGeom prst="rect">
            <a:avLst/>
          </a:prstGeom>
          <a:noFill/>
          <a:ln>
            <a:noFill/>
          </a:ln>
        </p:spPr>
        <p:txBody>
          <a:bodyPr spcFirstLastPara="1" wrap="square" lIns="90300" tIns="45150" rIns="90300" bIns="45150" anchor="t" anchorCtr="0">
            <a:noAutofit/>
          </a:bodyPr>
          <a:lstStyle/>
          <a:p>
            <a:pPr marL="0" lvl="0" indent="0" algn="ctr" rtl="0">
              <a:lnSpc>
                <a:spcPct val="80000"/>
              </a:lnSpc>
              <a:spcBef>
                <a:spcPts val="0"/>
              </a:spcBef>
              <a:spcAft>
                <a:spcPts val="0"/>
              </a:spcAft>
              <a:buNone/>
            </a:pPr>
            <a:r>
              <a:rPr lang="en-US" b="1"/>
              <a:t>Notice of  Sale </a:t>
            </a:r>
            <a:endParaRPr/>
          </a:p>
          <a:p>
            <a:pPr marL="0" lvl="0" indent="0" algn="ctr" rtl="0">
              <a:lnSpc>
                <a:spcPct val="80000"/>
              </a:lnSpc>
              <a:spcBef>
                <a:spcPts val="360"/>
              </a:spcBef>
              <a:spcAft>
                <a:spcPts val="0"/>
              </a:spcAft>
              <a:buNone/>
            </a:pPr>
            <a:r>
              <a:rPr lang="en-US" b="1"/>
              <a:t>MVD-15</a:t>
            </a:r>
            <a:endParaRPr/>
          </a:p>
          <a:p>
            <a:pPr marL="0" lvl="0" indent="-76200" algn="l" rtl="0">
              <a:spcBef>
                <a:spcPts val="360"/>
              </a:spcBef>
              <a:spcAft>
                <a:spcPts val="0"/>
              </a:spcAft>
              <a:buClr>
                <a:schemeClr val="dk1"/>
              </a:buClr>
              <a:buSzPts val="1200"/>
              <a:buFont typeface="Noto Sans Symbols"/>
              <a:buChar char="⮚"/>
            </a:pPr>
            <a:r>
              <a:rPr lang="en-US"/>
              <a:t>MVD-15 </a:t>
            </a:r>
            <a:r>
              <a:rPr lang="en-US" i="1" u="sng">
                <a:solidFill>
                  <a:srgbClr val="C00000"/>
                </a:solidFill>
              </a:rPr>
              <a:t>must</a:t>
            </a:r>
            <a:r>
              <a:rPr lang="en-US"/>
              <a:t> be legible!</a:t>
            </a:r>
            <a:endParaRPr/>
          </a:p>
          <a:p>
            <a:pPr marL="0" lvl="0" indent="-76200" algn="l" rtl="0">
              <a:spcBef>
                <a:spcPts val="360"/>
              </a:spcBef>
              <a:spcAft>
                <a:spcPts val="0"/>
              </a:spcAft>
              <a:buClr>
                <a:schemeClr val="dk1"/>
              </a:buClr>
              <a:buSzPts val="1200"/>
              <a:buFont typeface="Noto Sans Symbols"/>
              <a:buChar char="⮚"/>
            </a:pPr>
            <a:r>
              <a:rPr lang="en-US"/>
              <a:t>  The white and/or pink copy (s) </a:t>
            </a:r>
            <a:r>
              <a:rPr lang="en-US" i="1" u="sng">
                <a:solidFill>
                  <a:srgbClr val="C00000"/>
                </a:solidFill>
              </a:rPr>
              <a:t>must</a:t>
            </a:r>
            <a:r>
              <a:rPr lang="en-US"/>
              <a:t> be kept for five (5) </a:t>
            </a:r>
            <a:endParaRPr/>
          </a:p>
          <a:p>
            <a:pPr marL="0" lvl="0" indent="0" algn="l" rtl="0">
              <a:spcBef>
                <a:spcPts val="360"/>
              </a:spcBef>
              <a:spcAft>
                <a:spcPts val="0"/>
              </a:spcAft>
              <a:buNone/>
            </a:pPr>
            <a:r>
              <a:rPr lang="en-US"/>
              <a:t>      years.</a:t>
            </a:r>
            <a:endParaRPr i="1"/>
          </a:p>
          <a:p>
            <a:pPr marL="0" lvl="0" indent="-76200" algn="l" rtl="0">
              <a:spcBef>
                <a:spcPts val="360"/>
              </a:spcBef>
              <a:spcAft>
                <a:spcPts val="0"/>
              </a:spcAft>
              <a:buClr>
                <a:schemeClr val="dk1"/>
              </a:buClr>
              <a:buSzPts val="1200"/>
              <a:buFont typeface="Noto Sans Symbols"/>
              <a:buChar char="⮚"/>
            </a:pPr>
            <a:r>
              <a:rPr lang="en-US"/>
              <a:t>  The yellow copy is given to the buyer.</a:t>
            </a:r>
            <a:endParaRPr/>
          </a:p>
          <a:p>
            <a:pPr marL="0" lvl="0" indent="-76200" algn="l" rtl="0">
              <a:spcBef>
                <a:spcPts val="360"/>
              </a:spcBef>
              <a:spcAft>
                <a:spcPts val="0"/>
              </a:spcAft>
              <a:buClr>
                <a:schemeClr val="dk1"/>
              </a:buClr>
              <a:buSzPts val="1200"/>
              <a:buFont typeface="Noto Sans Symbols"/>
              <a:buChar char="⮚"/>
            </a:pPr>
            <a:r>
              <a:rPr lang="en-US"/>
              <a:t>  Please do not cross out, white out, write over, </a:t>
            </a:r>
            <a:endParaRPr/>
          </a:p>
          <a:p>
            <a:pPr marL="0" lvl="0" indent="0" algn="l" rtl="0">
              <a:spcBef>
                <a:spcPts val="360"/>
              </a:spcBef>
              <a:spcAft>
                <a:spcPts val="0"/>
              </a:spcAft>
              <a:buClr>
                <a:schemeClr val="dk1"/>
              </a:buClr>
              <a:buSzPts val="1200"/>
              <a:buFont typeface="Noto Sans Symbols"/>
              <a:buNone/>
            </a:pPr>
            <a:r>
              <a:rPr lang="en-US"/>
              <a:t>      strike over, erase etc.  </a:t>
            </a:r>
            <a:endParaRPr/>
          </a:p>
          <a:p>
            <a:pPr marL="0" lvl="0" indent="0" algn="l" rtl="0">
              <a:spcBef>
                <a:spcPts val="360"/>
              </a:spcBef>
              <a:spcAft>
                <a:spcPts val="0"/>
              </a:spcAft>
              <a:buClr>
                <a:schemeClr val="dk1"/>
              </a:buClr>
              <a:buSzPts val="1200"/>
              <a:buFont typeface="Noto Sans Symbols"/>
              <a:buNone/>
            </a:pPr>
            <a:r>
              <a:rPr lang="en-US" i="1"/>
              <a:t>      </a:t>
            </a:r>
            <a:r>
              <a:rPr lang="en-US" i="1" u="sng"/>
              <a:t>If an error occurs, please redo the form</a:t>
            </a:r>
            <a:r>
              <a:rPr lang="en-US" i="1"/>
              <a:t>.</a:t>
            </a:r>
            <a:endParaRPr/>
          </a:p>
          <a:p>
            <a:pPr marL="0" lvl="0" indent="-76200" algn="l" rtl="0">
              <a:spcBef>
                <a:spcPts val="360"/>
              </a:spcBef>
              <a:spcAft>
                <a:spcPts val="0"/>
              </a:spcAft>
              <a:buClr>
                <a:schemeClr val="dk1"/>
              </a:buClr>
              <a:buSzPts val="1200"/>
              <a:buFont typeface="Noto Sans Symbols"/>
              <a:buChar char="⮚"/>
            </a:pPr>
            <a:r>
              <a:rPr lang="en-US"/>
              <a:t>Arbitration fees are based on the number of retail sales.</a:t>
            </a:r>
            <a:endParaRPr/>
          </a:p>
          <a:p>
            <a:pPr marL="0" lvl="0" indent="0" algn="l" rtl="0">
              <a:lnSpc>
                <a:spcPct val="80000"/>
              </a:lnSpc>
              <a:spcBef>
                <a:spcPts val="360"/>
              </a:spcBef>
              <a:spcAft>
                <a:spcPts val="0"/>
              </a:spcAft>
              <a:buNone/>
            </a:pPr>
            <a:endParaRPr b="1"/>
          </a:p>
          <a:p>
            <a:pPr marL="0" lvl="0" indent="0" algn="l" rtl="0">
              <a:lnSpc>
                <a:spcPct val="80000"/>
              </a:lnSpc>
              <a:spcBef>
                <a:spcPts val="240"/>
              </a:spcBef>
              <a:spcAft>
                <a:spcPts val="0"/>
              </a:spcAft>
              <a:buNone/>
            </a:pPr>
            <a:endParaRPr sz="800" b="1"/>
          </a:p>
          <a:p>
            <a:pPr marL="0" lvl="0" indent="0" algn="ctr" rtl="0">
              <a:lnSpc>
                <a:spcPct val="80000"/>
              </a:lnSpc>
              <a:spcBef>
                <a:spcPts val="240"/>
              </a:spcBef>
              <a:spcAft>
                <a:spcPts val="0"/>
              </a:spcAft>
              <a:buNone/>
            </a:pPr>
            <a:endParaRPr sz="800" b="1"/>
          </a:p>
          <a:p>
            <a:pPr marL="0" lvl="0" indent="0" algn="ctr" rtl="0">
              <a:lnSpc>
                <a:spcPct val="80000"/>
              </a:lnSpc>
              <a:spcBef>
                <a:spcPts val="150"/>
              </a:spcBef>
              <a:spcAft>
                <a:spcPts val="0"/>
              </a:spcAft>
              <a:buNone/>
            </a:pPr>
            <a:endParaRPr sz="500" b="1"/>
          </a:p>
          <a:p>
            <a:pPr marL="0" lvl="0" indent="0" algn="ctr" rtl="0">
              <a:lnSpc>
                <a:spcPct val="80000"/>
              </a:lnSpc>
              <a:spcBef>
                <a:spcPts val="150"/>
              </a:spcBef>
              <a:spcAft>
                <a:spcPts val="0"/>
              </a:spcAft>
              <a:buNone/>
            </a:pPr>
            <a:endParaRPr sz="500" b="1"/>
          </a:p>
          <a:p>
            <a:pPr marL="0" lvl="0" indent="0" algn="ctr" rtl="0">
              <a:lnSpc>
                <a:spcPct val="80000"/>
              </a:lnSpc>
              <a:spcBef>
                <a:spcPts val="150"/>
              </a:spcBef>
              <a:spcAft>
                <a:spcPts val="0"/>
              </a:spcAft>
              <a:buNone/>
            </a:pPr>
            <a:endParaRPr sz="500" b="1"/>
          </a:p>
          <a:p>
            <a:pPr marL="0" lvl="0" indent="0" algn="l" rtl="0">
              <a:lnSpc>
                <a:spcPct val="80000"/>
              </a:lnSpc>
              <a:spcBef>
                <a:spcPts val="150"/>
              </a:spcBef>
              <a:spcAft>
                <a:spcPts val="0"/>
              </a:spcAft>
              <a:buNone/>
            </a:pPr>
            <a:r>
              <a:rPr lang="en-US" sz="500" b="1"/>
              <a:t>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53: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4" name="Google Shape;454;p53:notes"/>
          <p:cNvSpPr txBox="1">
            <a:spLocks noGrp="1"/>
          </p:cNvSpPr>
          <p:nvPr>
            <p:ph type="body" idx="1"/>
          </p:nvPr>
        </p:nvSpPr>
        <p:spPr>
          <a:xfrm>
            <a:off x="1211265" y="3275014"/>
            <a:ext cx="6816725" cy="2333625"/>
          </a:xfrm>
          <a:prstGeom prst="rect">
            <a:avLst/>
          </a:prstGeom>
          <a:noFill/>
          <a:ln>
            <a:noFill/>
          </a:ln>
        </p:spPr>
        <p:txBody>
          <a:bodyPr spcFirstLastPara="1" wrap="square" lIns="90300" tIns="45150" rIns="90300" bIns="45150" anchor="t" anchorCtr="0">
            <a:noAutofit/>
          </a:bodyPr>
          <a:lstStyle/>
          <a:p>
            <a:pPr marL="0" lvl="0" indent="0" algn="ctr" rtl="0">
              <a:spcBef>
                <a:spcPts val="0"/>
              </a:spcBef>
              <a:spcAft>
                <a:spcPts val="0"/>
              </a:spcAft>
              <a:buNone/>
            </a:pPr>
            <a:r>
              <a:rPr lang="en-US" b="1"/>
              <a:t>Temporary Registration Plates</a:t>
            </a:r>
            <a:endParaRPr/>
          </a:p>
          <a:p>
            <a:pPr marL="0" lvl="0" indent="0" algn="ctr" rtl="0">
              <a:spcBef>
                <a:spcPts val="360"/>
              </a:spcBef>
              <a:spcAft>
                <a:spcPts val="0"/>
              </a:spcAft>
              <a:buNone/>
            </a:pPr>
            <a:endParaRPr b="1"/>
          </a:p>
          <a:p>
            <a:pPr marL="0" lvl="0" indent="0" algn="l" rtl="0">
              <a:spcBef>
                <a:spcPts val="360"/>
              </a:spcBef>
              <a:spcAft>
                <a:spcPts val="0"/>
              </a:spcAft>
              <a:buNone/>
            </a:pPr>
            <a:r>
              <a:rPr lang="en-US" b="1"/>
              <a:t>Temporary Plates cost $1 each and can be obtained at any BMV Branch Office or the Stockroom.</a:t>
            </a:r>
            <a:endParaRPr/>
          </a:p>
          <a:p>
            <a:pPr marL="0" lvl="0" indent="0" algn="l" rtl="0">
              <a:spcBef>
                <a:spcPts val="360"/>
              </a:spcBef>
              <a:spcAft>
                <a:spcPts val="0"/>
              </a:spcAft>
              <a:buNone/>
            </a:pPr>
            <a:r>
              <a:rPr lang="en-US">
                <a:solidFill>
                  <a:srgbClr val="FF0000"/>
                </a:solidFill>
              </a:rPr>
              <a:t>*   Please bring a copy of your Dealer License and Identification.</a:t>
            </a:r>
            <a:endParaRPr b="1"/>
          </a:p>
          <a:p>
            <a:pPr marL="0" lvl="0" indent="0" algn="l" rtl="0">
              <a:spcBef>
                <a:spcPts val="360"/>
              </a:spcBef>
              <a:spcAft>
                <a:spcPts val="0"/>
              </a:spcAft>
              <a:buNone/>
            </a:pPr>
            <a:r>
              <a:rPr lang="en-US" b="1"/>
              <a:t>Dealers </a:t>
            </a:r>
            <a:r>
              <a:rPr lang="en-US" b="1" i="1" u="sng"/>
              <a:t>must</a:t>
            </a:r>
            <a:r>
              <a:rPr lang="en-US" b="1"/>
              <a:t> keep a written record of temporary plates, including all destroyed or voided plates.</a:t>
            </a:r>
            <a:endParaRPr/>
          </a:p>
          <a:p>
            <a:pPr marL="0" lvl="0" indent="0" algn="l" rtl="0">
              <a:spcBef>
                <a:spcPts val="360"/>
              </a:spcBef>
              <a:spcAft>
                <a:spcPts val="0"/>
              </a:spcAft>
              <a:buNone/>
            </a:pPr>
            <a:r>
              <a:rPr lang="en-US" b="1"/>
              <a:t>Please do not share your inventory with other dealers.  These plates have been assigned solely to your dealership.</a:t>
            </a:r>
            <a:endParaRPr/>
          </a:p>
          <a:p>
            <a:pPr marL="0" lvl="0" indent="0" algn="l" rtl="0">
              <a:spcBef>
                <a:spcPts val="360"/>
              </a:spcBef>
              <a:spcAft>
                <a:spcPts val="0"/>
              </a:spcAft>
              <a:buNone/>
            </a:pPr>
            <a:r>
              <a:rPr lang="en-US" b="1"/>
              <a:t>Only the Dealer Division at BMV can authorize</a:t>
            </a:r>
            <a:endParaRPr/>
          </a:p>
          <a:p>
            <a:pPr marL="0" lvl="0" indent="0" algn="l" rtl="0">
              <a:spcBef>
                <a:spcPts val="360"/>
              </a:spcBef>
              <a:spcAft>
                <a:spcPts val="0"/>
              </a:spcAft>
              <a:buNone/>
            </a:pPr>
            <a:r>
              <a:rPr lang="en-US" b="1"/>
              <a:t>expiration extensions beyond the valid 14 days.</a:t>
            </a:r>
            <a:endParaRPr/>
          </a:p>
          <a:p>
            <a:pPr marL="0" lvl="0" indent="0" algn="l" rtl="0">
              <a:spcBef>
                <a:spcPts val="400"/>
              </a:spcBef>
              <a:spcAft>
                <a:spcPts val="0"/>
              </a:spcAft>
              <a:buNone/>
            </a:pPr>
            <a:endParaRPr sz="800" b="1"/>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54: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0" name="Google Shape;460;p54:notes"/>
          <p:cNvSpPr txBox="1">
            <a:spLocks noGrp="1"/>
          </p:cNvSpPr>
          <p:nvPr>
            <p:ph type="body" idx="1"/>
          </p:nvPr>
        </p:nvSpPr>
        <p:spPr>
          <a:xfrm>
            <a:off x="1211265" y="3275014"/>
            <a:ext cx="6816725" cy="2333625"/>
          </a:xfrm>
          <a:prstGeom prst="rect">
            <a:avLst/>
          </a:prstGeom>
          <a:noFill/>
          <a:ln>
            <a:noFill/>
          </a:ln>
        </p:spPr>
        <p:txBody>
          <a:bodyPr spcFirstLastPara="1" wrap="square" lIns="90300" tIns="45150" rIns="90300" bIns="45150" anchor="t" anchorCtr="0">
            <a:noAutofit/>
          </a:bodyPr>
          <a:lstStyle/>
          <a:p>
            <a:pPr marL="0" lvl="0" indent="0" algn="l" rtl="0">
              <a:spcBef>
                <a:spcPts val="400"/>
              </a:spcBef>
              <a:spcAft>
                <a:spcPts val="0"/>
              </a:spcAft>
              <a:buNone/>
            </a:pPr>
            <a:endParaRPr sz="800" b="1"/>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5: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9" name="Google Shape;469;p55: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56: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56: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57: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1" name="Google Shape;481;p57: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1238250" y="3329940"/>
            <a:ext cx="6819900" cy="3156303"/>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132" name="Google Shape;132;p5: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8: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7" name="Google Shape;487;p58: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9: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4" name="Google Shape;494;p59: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60:notes"/>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0" name="Google Shape;500;p60:notes"/>
          <p:cNvSpPr txBox="1">
            <a:spLocks noGrp="1"/>
          </p:cNvSpPr>
          <p:nvPr>
            <p:ph type="body" idx="1"/>
          </p:nvPr>
        </p:nvSpPr>
        <p:spPr>
          <a:xfrm>
            <a:off x="1239839" y="3329940"/>
            <a:ext cx="6816725" cy="315468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61:notes"/>
          <p:cNvSpPr txBox="1">
            <a:spLocks noGrp="1"/>
          </p:cNvSpPr>
          <p:nvPr>
            <p:ph type="body" idx="1"/>
          </p:nvPr>
        </p:nvSpPr>
        <p:spPr>
          <a:xfrm>
            <a:off x="1238250" y="3329940"/>
            <a:ext cx="6819900" cy="3156303"/>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507" name="Google Shape;507;p61: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62:notes"/>
          <p:cNvSpPr txBox="1">
            <a:spLocks noGrp="1"/>
          </p:cNvSpPr>
          <p:nvPr>
            <p:ph type="body" idx="1"/>
          </p:nvPr>
        </p:nvSpPr>
        <p:spPr>
          <a:xfrm>
            <a:off x="1238250" y="3329940"/>
            <a:ext cx="6819900" cy="3156303"/>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513" name="Google Shape;513;p62: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64:notes"/>
          <p:cNvSpPr txBox="1">
            <a:spLocks noGrp="1"/>
          </p:cNvSpPr>
          <p:nvPr>
            <p:ph type="body" idx="1"/>
          </p:nvPr>
        </p:nvSpPr>
        <p:spPr>
          <a:xfrm>
            <a:off x="1238250" y="3329940"/>
            <a:ext cx="6819900" cy="3156303"/>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520" name="Google Shape;520;p64: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65:notes"/>
          <p:cNvSpPr txBox="1">
            <a:spLocks noGrp="1"/>
          </p:cNvSpPr>
          <p:nvPr>
            <p:ph type="body" idx="1"/>
          </p:nvPr>
        </p:nvSpPr>
        <p:spPr>
          <a:xfrm>
            <a:off x="1238250" y="3329940"/>
            <a:ext cx="6819900" cy="3156303"/>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526" name="Google Shape;526;p65: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66:notes"/>
          <p:cNvSpPr txBox="1">
            <a:spLocks noGrp="1"/>
          </p:cNvSpPr>
          <p:nvPr>
            <p:ph type="body" idx="1"/>
          </p:nvPr>
        </p:nvSpPr>
        <p:spPr>
          <a:xfrm>
            <a:off x="1238250" y="3329940"/>
            <a:ext cx="6819900" cy="3156303"/>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532" name="Google Shape;532;p66: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67:notes"/>
          <p:cNvSpPr txBox="1">
            <a:spLocks noGrp="1"/>
          </p:cNvSpPr>
          <p:nvPr>
            <p:ph type="body" idx="1"/>
          </p:nvPr>
        </p:nvSpPr>
        <p:spPr>
          <a:xfrm>
            <a:off x="1238250" y="3329940"/>
            <a:ext cx="6819900" cy="3156303"/>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538" name="Google Shape;538;p67: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68:notes"/>
          <p:cNvSpPr txBox="1">
            <a:spLocks noGrp="1"/>
          </p:cNvSpPr>
          <p:nvPr>
            <p:ph type="body" idx="1"/>
          </p:nvPr>
        </p:nvSpPr>
        <p:spPr>
          <a:xfrm>
            <a:off x="1238250" y="3329940"/>
            <a:ext cx="6819900" cy="3156303"/>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544" name="Google Shape;544;p68: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a:spLocks noGrp="1" noRot="1" noChangeAspect="1"/>
          </p:cNvSpPr>
          <p:nvPr>
            <p:ph type="sldImg" idx="2"/>
          </p:nvPr>
        </p:nvSpPr>
        <p:spPr>
          <a:xfrm>
            <a:off x="2946400" y="515938"/>
            <a:ext cx="3506788" cy="26304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 name="Google Shape;138;p6:notes"/>
          <p:cNvSpPr txBox="1">
            <a:spLocks noGrp="1"/>
          </p:cNvSpPr>
          <p:nvPr>
            <p:ph type="body" idx="1"/>
          </p:nvPr>
        </p:nvSpPr>
        <p:spPr>
          <a:xfrm>
            <a:off x="1238250" y="3330577"/>
            <a:ext cx="6819900" cy="2822575"/>
          </a:xfrm>
          <a:prstGeom prst="rect">
            <a:avLst/>
          </a:prstGeom>
          <a:noFill/>
          <a:ln>
            <a:noFill/>
          </a:ln>
        </p:spPr>
        <p:txBody>
          <a:bodyPr spcFirstLastPara="1" wrap="square" lIns="90300" tIns="45150" rIns="90300" bIns="45150" anchor="t" anchorCtr="0">
            <a:noAutofit/>
          </a:bodyPr>
          <a:lstStyle/>
          <a:p>
            <a:pPr marL="0" lvl="0" indent="0" algn="l" rtl="0">
              <a:spcBef>
                <a:spcPts val="360"/>
              </a:spcBef>
              <a:spcAft>
                <a:spcPts val="0"/>
              </a:spcAft>
              <a:buNone/>
            </a:pPr>
            <a:endParaRPr b="1"/>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69: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p69:notes"/>
          <p:cNvSpPr txBox="1">
            <a:spLocks noGrp="1"/>
          </p:cNvSpPr>
          <p:nvPr>
            <p:ph type="body" idx="1"/>
          </p:nvPr>
        </p:nvSpPr>
        <p:spPr>
          <a:xfrm>
            <a:off x="1238250" y="3271838"/>
            <a:ext cx="6819900" cy="2959100"/>
          </a:xfrm>
          <a:prstGeom prst="rect">
            <a:avLst/>
          </a:prstGeom>
          <a:noFill/>
          <a:ln>
            <a:noFill/>
          </a:ln>
        </p:spPr>
        <p:txBody>
          <a:bodyPr spcFirstLastPara="1" wrap="square" lIns="90300" tIns="45150" rIns="90300" bIns="45150" anchor="t" anchorCtr="0">
            <a:noAutofit/>
          </a:bodyPr>
          <a:lstStyle/>
          <a:p>
            <a:pPr marL="0" lvl="0" indent="0" algn="l" rtl="0">
              <a:lnSpc>
                <a:spcPct val="90000"/>
              </a:lnSpc>
              <a:spcBef>
                <a:spcPts val="0"/>
              </a:spcBef>
              <a:spcAft>
                <a:spcPts val="0"/>
              </a:spcAft>
              <a:buNone/>
            </a:pPr>
            <a:r>
              <a:rPr lang="en-US" b="1" u="sng"/>
              <a:t>New, Used Car or Motorcycle Dealer Plate</a:t>
            </a:r>
            <a:r>
              <a:rPr lang="en-US" b="1"/>
              <a:t>:  </a:t>
            </a:r>
            <a:endParaRPr/>
          </a:p>
          <a:p>
            <a:pPr marL="0" lvl="0" indent="0" algn="l" rtl="0">
              <a:lnSpc>
                <a:spcPct val="90000"/>
              </a:lnSpc>
              <a:spcBef>
                <a:spcPts val="360"/>
              </a:spcBef>
              <a:spcAft>
                <a:spcPts val="0"/>
              </a:spcAft>
              <a:buNone/>
            </a:pPr>
            <a:endParaRPr b="1"/>
          </a:p>
          <a:p>
            <a:pPr marL="0" lvl="0" indent="-76200" algn="l" rtl="0">
              <a:spcBef>
                <a:spcPts val="600"/>
              </a:spcBef>
              <a:spcAft>
                <a:spcPts val="0"/>
              </a:spcAft>
              <a:buClr>
                <a:schemeClr val="dk1"/>
              </a:buClr>
              <a:buSzPts val="1200"/>
              <a:buFont typeface="Noto Sans Symbols"/>
              <a:buChar char="▪"/>
            </a:pPr>
            <a:r>
              <a:rPr lang="en-US"/>
              <a:t> These plates are issued to dealers to allow a customer to road test a vehicle.</a:t>
            </a:r>
            <a:endParaRPr/>
          </a:p>
          <a:p>
            <a:pPr marL="0" lvl="0" indent="-76200" algn="l" rtl="0">
              <a:spcBef>
                <a:spcPts val="600"/>
              </a:spcBef>
              <a:spcAft>
                <a:spcPts val="0"/>
              </a:spcAft>
              <a:buClr>
                <a:schemeClr val="dk1"/>
              </a:buClr>
              <a:buSzPts val="1200"/>
              <a:buFont typeface="Noto Sans Symbols"/>
              <a:buChar char="▪"/>
            </a:pPr>
            <a:r>
              <a:rPr lang="en-US"/>
              <a:t>  A business plate may be used by the owner or a sales representative, general manager, sales manager, or service manager who are employees on the dealers payroll full-time, but not in the dealer’s immediate family or members of that person’s household.</a:t>
            </a:r>
            <a:endParaRPr/>
          </a:p>
          <a:p>
            <a:pPr marL="0" lvl="0" indent="0" algn="l" rtl="0">
              <a:lnSpc>
                <a:spcPct val="90000"/>
              </a:lnSpc>
              <a:spcBef>
                <a:spcPts val="360"/>
              </a:spcBef>
              <a:spcAft>
                <a:spcPts val="0"/>
              </a:spcAft>
              <a:buNone/>
            </a:pPr>
            <a:r>
              <a:rPr lang="en-US" b="1"/>
              <a:t>Law:  Section 1002, Paragraph D.</a:t>
            </a:r>
            <a:endParaRPr/>
          </a:p>
          <a:p>
            <a:pPr marL="0" lvl="0" indent="0" algn="l" rtl="0">
              <a:lnSpc>
                <a:spcPct val="90000"/>
              </a:lnSpc>
              <a:spcBef>
                <a:spcPts val="360"/>
              </a:spcBef>
              <a:spcAft>
                <a:spcPts val="0"/>
              </a:spcAft>
              <a:buNone/>
            </a:pPr>
            <a:r>
              <a:rPr lang="en-US" b="1"/>
              <a:t>            Page 131</a:t>
            </a:r>
            <a:endParaRPr/>
          </a:p>
          <a:p>
            <a:pPr marL="0" lvl="0" indent="0" algn="l" rtl="0">
              <a:lnSpc>
                <a:spcPct val="90000"/>
              </a:lnSpc>
              <a:spcBef>
                <a:spcPts val="360"/>
              </a:spcBef>
              <a:spcAft>
                <a:spcPts val="0"/>
              </a:spcAft>
              <a:buNone/>
            </a:pPr>
            <a:endParaRPr b="1"/>
          </a:p>
          <a:p>
            <a:pPr marL="0" lvl="0" indent="0" algn="l" rtl="0">
              <a:lnSpc>
                <a:spcPct val="90000"/>
              </a:lnSpc>
              <a:spcBef>
                <a:spcPts val="360"/>
              </a:spcBef>
              <a:spcAft>
                <a:spcPts val="0"/>
              </a:spcAft>
              <a:buNone/>
            </a:pPr>
            <a:endParaRPr b="1"/>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70: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1" name="Google Shape;561;p70:notes"/>
          <p:cNvSpPr txBox="1">
            <a:spLocks noGrp="1"/>
          </p:cNvSpPr>
          <p:nvPr>
            <p:ph type="body" idx="1"/>
          </p:nvPr>
        </p:nvSpPr>
        <p:spPr>
          <a:xfrm>
            <a:off x="1238250" y="3330575"/>
            <a:ext cx="6819900" cy="2768600"/>
          </a:xfrm>
          <a:prstGeom prst="rect">
            <a:avLst/>
          </a:prstGeom>
          <a:noFill/>
          <a:ln>
            <a:noFill/>
          </a:ln>
        </p:spPr>
        <p:txBody>
          <a:bodyPr spcFirstLastPara="1" wrap="square" lIns="90300" tIns="45150" rIns="90300" bIns="45150" anchor="t" anchorCtr="0">
            <a:noAutofit/>
          </a:bodyPr>
          <a:lstStyle/>
          <a:p>
            <a:pPr marL="0" lvl="0" indent="0" algn="ctr" rtl="0">
              <a:lnSpc>
                <a:spcPct val="90000"/>
              </a:lnSpc>
              <a:spcBef>
                <a:spcPts val="0"/>
              </a:spcBef>
              <a:spcAft>
                <a:spcPts val="0"/>
              </a:spcAft>
              <a:buNone/>
            </a:pPr>
            <a:r>
              <a:rPr lang="en-US"/>
              <a:t> </a:t>
            </a:r>
            <a:r>
              <a:rPr lang="en-US" b="1">
                <a:solidFill>
                  <a:schemeClr val="dk2"/>
                </a:solidFill>
              </a:rPr>
              <a:t>Use of Dealer Plates</a:t>
            </a:r>
            <a:endParaRPr/>
          </a:p>
          <a:p>
            <a:pPr marL="0" lvl="0" indent="0" algn="l" rtl="0">
              <a:lnSpc>
                <a:spcPct val="90000"/>
              </a:lnSpc>
              <a:spcBef>
                <a:spcPts val="360"/>
              </a:spcBef>
              <a:spcAft>
                <a:spcPts val="0"/>
              </a:spcAft>
              <a:buNone/>
            </a:pPr>
            <a:endParaRPr b="1" u="sng"/>
          </a:p>
          <a:p>
            <a:pPr marL="0" lvl="0" indent="0" algn="l" rtl="0">
              <a:lnSpc>
                <a:spcPct val="90000"/>
              </a:lnSpc>
              <a:spcBef>
                <a:spcPts val="360"/>
              </a:spcBef>
              <a:spcAft>
                <a:spcPts val="0"/>
              </a:spcAft>
              <a:buNone/>
            </a:pPr>
            <a:r>
              <a:rPr lang="en-US"/>
              <a:t> </a:t>
            </a:r>
            <a:r>
              <a:rPr lang="en-US" b="1" u="sng">
                <a:solidFill>
                  <a:srgbClr val="A50021"/>
                </a:solidFill>
              </a:rPr>
              <a:t>New, Used Car or Motorcycle Family Plate</a:t>
            </a:r>
            <a:r>
              <a:rPr lang="en-US" b="1">
                <a:solidFill>
                  <a:srgbClr val="A50021"/>
                </a:solidFill>
              </a:rPr>
              <a:t>:</a:t>
            </a:r>
            <a:endParaRPr/>
          </a:p>
          <a:p>
            <a:pPr marL="0" lvl="0" indent="0" algn="l" rtl="0">
              <a:lnSpc>
                <a:spcPct val="90000"/>
              </a:lnSpc>
              <a:spcBef>
                <a:spcPts val="360"/>
              </a:spcBef>
              <a:spcAft>
                <a:spcPts val="0"/>
              </a:spcAft>
              <a:buNone/>
            </a:pPr>
            <a:r>
              <a:rPr lang="en-US" b="1"/>
              <a:t>This is for the personal use of the dealer’s immediate family, provided the dealer is married or has children, (under 18), that have a valid driver’s license and reside full-time in the dealers residence.  </a:t>
            </a:r>
            <a:endParaRPr/>
          </a:p>
          <a:p>
            <a:pPr marL="0" lvl="0" indent="0" algn="l" rtl="0">
              <a:lnSpc>
                <a:spcPct val="90000"/>
              </a:lnSpc>
              <a:spcBef>
                <a:spcPts val="360"/>
              </a:spcBef>
              <a:spcAft>
                <a:spcPts val="0"/>
              </a:spcAft>
              <a:buNone/>
            </a:pPr>
            <a:r>
              <a:rPr lang="en-US" b="1"/>
              <a:t> Must make or submit an application in spouse or child under 18 with a valid Maine driver’s license.</a:t>
            </a:r>
            <a:endParaRPr b="1"/>
          </a:p>
          <a:p>
            <a:pPr marL="0" lvl="0" indent="0" algn="l" rtl="0">
              <a:lnSpc>
                <a:spcPct val="90000"/>
              </a:lnSpc>
              <a:spcBef>
                <a:spcPts val="360"/>
              </a:spcBef>
              <a:spcAft>
                <a:spcPts val="0"/>
              </a:spcAft>
              <a:buNone/>
            </a:pPr>
            <a:r>
              <a:rPr lang="en-US" b="1"/>
              <a:t> Must own at least 20% of the dealership.</a:t>
            </a:r>
            <a:endParaRPr/>
          </a:p>
          <a:p>
            <a:pPr marL="0" lvl="0" indent="0" algn="l" rtl="0">
              <a:lnSpc>
                <a:spcPct val="90000"/>
              </a:lnSpc>
              <a:spcBef>
                <a:spcPts val="360"/>
              </a:spcBef>
              <a:spcAft>
                <a:spcPts val="0"/>
              </a:spcAft>
              <a:buNone/>
            </a:pPr>
            <a:r>
              <a:rPr lang="en-US" b="1"/>
              <a:t>Only one (1) family plate is allowed per owner.</a:t>
            </a:r>
            <a:endParaRPr/>
          </a:p>
          <a:p>
            <a:pPr marL="0" lvl="0" indent="0" algn="l" rtl="0">
              <a:lnSpc>
                <a:spcPct val="90000"/>
              </a:lnSpc>
              <a:spcBef>
                <a:spcPts val="360"/>
              </a:spcBef>
              <a:spcAft>
                <a:spcPts val="0"/>
              </a:spcAft>
              <a:buNone/>
            </a:pPr>
            <a:r>
              <a:rPr lang="en-US" b="1"/>
              <a:t>Common law marriages do not apply.</a:t>
            </a:r>
            <a:r>
              <a:rPr lang="en-US"/>
              <a:t> </a:t>
            </a:r>
            <a:endParaRPr b="1"/>
          </a:p>
          <a:p>
            <a:pPr marL="0" lvl="0" indent="0" algn="l" rtl="0">
              <a:lnSpc>
                <a:spcPct val="90000"/>
              </a:lnSpc>
              <a:spcBef>
                <a:spcPts val="270"/>
              </a:spcBef>
              <a:spcAft>
                <a:spcPts val="0"/>
              </a:spcAft>
              <a:buNone/>
            </a:pPr>
            <a:endParaRPr sz="900"/>
          </a:p>
          <a:p>
            <a:pPr marL="0" lvl="0" indent="0" algn="l" rtl="0">
              <a:lnSpc>
                <a:spcPct val="90000"/>
              </a:lnSpc>
              <a:spcBef>
                <a:spcPts val="360"/>
              </a:spcBef>
              <a:spcAft>
                <a:spcPts val="0"/>
              </a:spcAft>
              <a:buNone/>
            </a:pPr>
            <a:endParaRPr b="1"/>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71: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4" name="Google Shape;574;p71:notes"/>
          <p:cNvSpPr txBox="1">
            <a:spLocks noGrp="1"/>
          </p:cNvSpPr>
          <p:nvPr>
            <p:ph type="body" idx="1"/>
          </p:nvPr>
        </p:nvSpPr>
        <p:spPr>
          <a:xfrm>
            <a:off x="1238250" y="3330575"/>
            <a:ext cx="6819900" cy="2768600"/>
          </a:xfrm>
          <a:prstGeom prst="rect">
            <a:avLst/>
          </a:prstGeom>
          <a:noFill/>
          <a:ln>
            <a:noFill/>
          </a:ln>
        </p:spPr>
        <p:txBody>
          <a:bodyPr spcFirstLastPara="1" wrap="square" lIns="90300" tIns="45150" rIns="90300" bIns="45150" anchor="t" anchorCtr="0">
            <a:noAutofit/>
          </a:bodyPr>
          <a:lstStyle/>
          <a:p>
            <a:pPr marL="0" lvl="0" indent="0" algn="ctr" rtl="0">
              <a:lnSpc>
                <a:spcPct val="90000"/>
              </a:lnSpc>
              <a:spcBef>
                <a:spcPts val="0"/>
              </a:spcBef>
              <a:spcAft>
                <a:spcPts val="0"/>
              </a:spcAft>
              <a:buNone/>
            </a:pPr>
            <a:r>
              <a:rPr lang="en-US"/>
              <a:t> </a:t>
            </a:r>
            <a:r>
              <a:rPr lang="en-US" b="1">
                <a:solidFill>
                  <a:schemeClr val="dk2"/>
                </a:solidFill>
              </a:rPr>
              <a:t>Use of Dealer Plates</a:t>
            </a:r>
            <a:endParaRPr/>
          </a:p>
          <a:p>
            <a:pPr marL="0" lvl="0" indent="0" algn="l" rtl="0">
              <a:lnSpc>
                <a:spcPct val="90000"/>
              </a:lnSpc>
              <a:spcBef>
                <a:spcPts val="360"/>
              </a:spcBef>
              <a:spcAft>
                <a:spcPts val="0"/>
              </a:spcAft>
              <a:buNone/>
            </a:pPr>
            <a:endParaRPr b="1" u="sng"/>
          </a:p>
          <a:p>
            <a:pPr marL="0" lvl="0" indent="0" algn="l" rtl="0">
              <a:lnSpc>
                <a:spcPct val="90000"/>
              </a:lnSpc>
              <a:spcBef>
                <a:spcPts val="360"/>
              </a:spcBef>
              <a:spcAft>
                <a:spcPts val="0"/>
              </a:spcAft>
              <a:buNone/>
            </a:pPr>
            <a:r>
              <a:rPr lang="en-US"/>
              <a:t> </a:t>
            </a:r>
            <a:r>
              <a:rPr lang="en-US" b="1" u="sng">
                <a:solidFill>
                  <a:srgbClr val="A50021"/>
                </a:solidFill>
              </a:rPr>
              <a:t>New, Used Car or Motorcycle Family Plate</a:t>
            </a:r>
            <a:r>
              <a:rPr lang="en-US" b="1">
                <a:solidFill>
                  <a:srgbClr val="A50021"/>
                </a:solidFill>
              </a:rPr>
              <a:t>:</a:t>
            </a:r>
            <a:endParaRPr/>
          </a:p>
          <a:p>
            <a:pPr marL="0" lvl="0" indent="0" algn="l" rtl="0">
              <a:lnSpc>
                <a:spcPct val="90000"/>
              </a:lnSpc>
              <a:spcBef>
                <a:spcPts val="360"/>
              </a:spcBef>
              <a:spcAft>
                <a:spcPts val="0"/>
              </a:spcAft>
              <a:buNone/>
            </a:pPr>
            <a:r>
              <a:rPr lang="en-US" b="1"/>
              <a:t>Must be in the dealer’s active inventory.</a:t>
            </a:r>
            <a:endParaRPr/>
          </a:p>
          <a:p>
            <a:pPr marL="0" lvl="0" indent="0" algn="l" rtl="0">
              <a:lnSpc>
                <a:spcPct val="90000"/>
              </a:lnSpc>
              <a:spcBef>
                <a:spcPts val="360"/>
              </a:spcBef>
              <a:spcAft>
                <a:spcPts val="0"/>
              </a:spcAft>
              <a:buNone/>
            </a:pPr>
            <a:r>
              <a:rPr lang="en-US" b="1"/>
              <a:t>Can not be used for employment purposes.</a:t>
            </a:r>
            <a:endParaRPr/>
          </a:p>
          <a:p>
            <a:pPr marL="0" lvl="0" indent="0" algn="l" rtl="0">
              <a:lnSpc>
                <a:spcPct val="90000"/>
              </a:lnSpc>
              <a:spcBef>
                <a:spcPts val="360"/>
              </a:spcBef>
              <a:spcAft>
                <a:spcPts val="0"/>
              </a:spcAft>
              <a:buNone/>
            </a:pPr>
            <a:r>
              <a:rPr lang="en-US" b="1"/>
              <a:t>Must have a dealer license for one (1) year to qualify.</a:t>
            </a:r>
            <a:endParaRPr/>
          </a:p>
          <a:p>
            <a:pPr marL="0" lvl="0" indent="0" algn="l" rtl="0">
              <a:lnSpc>
                <a:spcPct val="90000"/>
              </a:lnSpc>
              <a:spcBef>
                <a:spcPts val="360"/>
              </a:spcBef>
              <a:spcAft>
                <a:spcPts val="0"/>
              </a:spcAft>
              <a:buNone/>
            </a:pPr>
            <a:r>
              <a:rPr lang="en-US" b="1"/>
              <a:t>May not be used on a Motor Home.</a:t>
            </a:r>
            <a:endParaRPr/>
          </a:p>
          <a:p>
            <a:pPr marL="0" lvl="0" indent="0" algn="l" rtl="0">
              <a:lnSpc>
                <a:spcPct val="90000"/>
              </a:lnSpc>
              <a:spcBef>
                <a:spcPts val="270"/>
              </a:spcBef>
              <a:spcAft>
                <a:spcPts val="0"/>
              </a:spcAft>
              <a:buNone/>
            </a:pPr>
            <a:r>
              <a:rPr lang="en-US" sz="900" b="1">
                <a:solidFill>
                  <a:srgbClr val="CC0000"/>
                </a:solidFill>
              </a:rPr>
              <a:t>.</a:t>
            </a:r>
            <a:endParaRPr/>
          </a:p>
          <a:p>
            <a:pPr marL="0" lvl="0" indent="0" algn="l" rtl="0">
              <a:lnSpc>
                <a:spcPct val="90000"/>
              </a:lnSpc>
              <a:spcBef>
                <a:spcPts val="270"/>
              </a:spcBef>
              <a:spcAft>
                <a:spcPts val="0"/>
              </a:spcAft>
              <a:buNone/>
            </a:pPr>
            <a:endParaRPr sz="900"/>
          </a:p>
          <a:p>
            <a:pPr marL="0" lvl="0" indent="0" algn="l" rtl="0">
              <a:lnSpc>
                <a:spcPct val="90000"/>
              </a:lnSpc>
              <a:spcBef>
                <a:spcPts val="360"/>
              </a:spcBef>
              <a:spcAft>
                <a:spcPts val="0"/>
              </a:spcAft>
              <a:buNone/>
            </a:pPr>
            <a:endParaRPr b="1"/>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72:notes"/>
          <p:cNvSpPr>
            <a:spLocks noGrp="1" noRot="1" noChangeAspect="1"/>
          </p:cNvSpPr>
          <p:nvPr>
            <p:ph type="sldImg" idx="2"/>
          </p:nvPr>
        </p:nvSpPr>
        <p:spPr>
          <a:xfrm>
            <a:off x="2935288" y="544513"/>
            <a:ext cx="3511550" cy="26336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1" name="Google Shape;581;p72:notes"/>
          <p:cNvSpPr txBox="1">
            <a:spLocks noGrp="1"/>
          </p:cNvSpPr>
          <p:nvPr>
            <p:ph type="body" idx="1"/>
          </p:nvPr>
        </p:nvSpPr>
        <p:spPr>
          <a:xfrm>
            <a:off x="1238250" y="3330577"/>
            <a:ext cx="6819900" cy="2822575"/>
          </a:xfrm>
          <a:prstGeom prst="rect">
            <a:avLst/>
          </a:prstGeom>
          <a:noFill/>
          <a:ln>
            <a:noFill/>
          </a:ln>
        </p:spPr>
        <p:txBody>
          <a:bodyPr spcFirstLastPara="1" wrap="square" lIns="90300" tIns="45150" rIns="90300" bIns="45150" anchor="t" anchorCtr="0">
            <a:noAutofit/>
          </a:bodyPr>
          <a:lstStyle/>
          <a:p>
            <a:pPr marL="228600" lvl="0" indent="-228600" algn="l" rtl="0">
              <a:spcBef>
                <a:spcPts val="0"/>
              </a:spcBef>
              <a:spcAft>
                <a:spcPts val="0"/>
              </a:spcAft>
              <a:buNone/>
            </a:pPr>
            <a:r>
              <a:rPr lang="en-US"/>
              <a:t> </a:t>
            </a:r>
            <a:r>
              <a:rPr lang="en-US" b="1" u="sng">
                <a:solidFill>
                  <a:srgbClr val="A50021"/>
                </a:solidFill>
              </a:rPr>
              <a:t>New, Used Car Service Plate</a:t>
            </a:r>
            <a:r>
              <a:rPr lang="en-US" b="1">
                <a:solidFill>
                  <a:srgbClr val="A50021"/>
                </a:solidFill>
              </a:rPr>
              <a:t>:   </a:t>
            </a:r>
            <a:endParaRPr/>
          </a:p>
          <a:p>
            <a:pPr marL="228600" lvl="0" indent="-228600" algn="l" rtl="0">
              <a:spcBef>
                <a:spcPts val="360"/>
              </a:spcBef>
              <a:spcAft>
                <a:spcPts val="0"/>
              </a:spcAft>
              <a:buNone/>
            </a:pPr>
            <a:endParaRPr b="1">
              <a:solidFill>
                <a:srgbClr val="A50021"/>
              </a:solidFill>
            </a:endParaRPr>
          </a:p>
          <a:p>
            <a:pPr marL="228600" lvl="0" indent="-228600" algn="l" rtl="0">
              <a:spcBef>
                <a:spcPts val="360"/>
              </a:spcBef>
              <a:spcAft>
                <a:spcPts val="0"/>
              </a:spcAft>
              <a:buNone/>
            </a:pPr>
            <a:r>
              <a:rPr lang="en-US" b="1"/>
              <a:t>These plates </a:t>
            </a:r>
            <a:r>
              <a:rPr lang="en-US" b="1" u="sng">
                <a:solidFill>
                  <a:srgbClr val="A50021"/>
                </a:solidFill>
              </a:rPr>
              <a:t>can not</a:t>
            </a:r>
            <a:r>
              <a:rPr lang="en-US" b="1"/>
              <a:t> be used by a customer.</a:t>
            </a:r>
            <a:endParaRPr/>
          </a:p>
          <a:p>
            <a:pPr marL="228600" lvl="0" indent="-228600" algn="l" rtl="0">
              <a:spcBef>
                <a:spcPts val="360"/>
              </a:spcBef>
              <a:spcAft>
                <a:spcPts val="0"/>
              </a:spcAft>
              <a:buNone/>
            </a:pPr>
            <a:r>
              <a:rPr lang="en-US" b="1"/>
              <a:t>Its purpose is for the servicing and/or </a:t>
            </a:r>
            <a:endParaRPr/>
          </a:p>
          <a:p>
            <a:pPr marL="228600" lvl="0" indent="-228600" algn="l" rtl="0">
              <a:spcBef>
                <a:spcPts val="360"/>
              </a:spcBef>
              <a:spcAft>
                <a:spcPts val="0"/>
              </a:spcAft>
              <a:buNone/>
            </a:pPr>
            <a:r>
              <a:rPr lang="en-US" b="1"/>
              <a:t>      picking up parts.</a:t>
            </a:r>
            <a:endParaRPr/>
          </a:p>
          <a:p>
            <a:pPr marL="228600" lvl="0" indent="-228600" algn="l" rtl="0">
              <a:spcBef>
                <a:spcPts val="360"/>
              </a:spcBef>
              <a:spcAft>
                <a:spcPts val="0"/>
              </a:spcAft>
              <a:buNone/>
            </a:pPr>
            <a:r>
              <a:rPr lang="en-US" b="1"/>
              <a:t>A vehicle to which the service plate is attached, must have the name of the licensed dealership on the vehicle’s side in letters at least 3 inches in height.</a:t>
            </a:r>
            <a:endParaRPr/>
          </a:p>
          <a:p>
            <a:pPr marL="228600" lvl="0" indent="-228600" algn="l" rtl="0">
              <a:spcBef>
                <a:spcPts val="360"/>
              </a:spcBef>
              <a:spcAft>
                <a:spcPts val="0"/>
              </a:spcAft>
              <a:buNone/>
            </a:pPr>
            <a:r>
              <a:rPr lang="en-US" b="1"/>
              <a:t>The use of this plate </a:t>
            </a:r>
            <a:r>
              <a:rPr lang="en-US" b="1" u="sng">
                <a:solidFill>
                  <a:srgbClr val="A50021"/>
                </a:solidFill>
              </a:rPr>
              <a:t>can not</a:t>
            </a:r>
            <a:r>
              <a:rPr lang="en-US" b="1"/>
              <a:t> exceed 24,000 lbs.</a:t>
            </a:r>
            <a:endParaRPr/>
          </a:p>
          <a:p>
            <a:pPr marL="228600" lvl="0" indent="-228600" algn="l" rtl="0">
              <a:spcBef>
                <a:spcPts val="360"/>
              </a:spcBef>
              <a:spcAft>
                <a:spcPts val="0"/>
              </a:spcAft>
              <a:buNone/>
            </a:pPr>
            <a:endParaRPr b="1"/>
          </a:p>
          <a:p>
            <a:pPr marL="228600" lvl="0" indent="-228600" algn="l" rtl="0">
              <a:spcBef>
                <a:spcPts val="360"/>
              </a:spcBef>
              <a:spcAft>
                <a:spcPts val="0"/>
              </a:spcAft>
              <a:buNone/>
            </a:pPr>
            <a:endParaRPr b="1"/>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73: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9" name="Google Shape;589;p73:notes"/>
          <p:cNvSpPr txBox="1">
            <a:spLocks noGrp="1"/>
          </p:cNvSpPr>
          <p:nvPr>
            <p:ph type="body" idx="1"/>
          </p:nvPr>
        </p:nvSpPr>
        <p:spPr>
          <a:xfrm>
            <a:off x="1238250" y="3330576"/>
            <a:ext cx="7415213" cy="3368675"/>
          </a:xfrm>
          <a:prstGeom prst="rect">
            <a:avLst/>
          </a:prstGeom>
          <a:noFill/>
          <a:ln>
            <a:noFill/>
          </a:ln>
        </p:spPr>
        <p:txBody>
          <a:bodyPr spcFirstLastPara="1" wrap="square" lIns="90300" tIns="45150" rIns="90300" bIns="45150" anchor="t" anchorCtr="0">
            <a:noAutofit/>
          </a:bodyPr>
          <a:lstStyle/>
          <a:p>
            <a:pPr marL="0" lvl="0" indent="0" algn="ctr" rtl="0">
              <a:spcBef>
                <a:spcPts val="0"/>
              </a:spcBef>
              <a:spcAft>
                <a:spcPts val="0"/>
              </a:spcAft>
              <a:buNone/>
            </a:pPr>
            <a:r>
              <a:rPr lang="en-US" b="1"/>
              <a:t>Use of Dealer Plates</a:t>
            </a:r>
            <a:endParaRPr b="1" u="sng"/>
          </a:p>
          <a:p>
            <a:pPr marL="0" lvl="0" indent="0" algn="l" rtl="0">
              <a:spcBef>
                <a:spcPts val="360"/>
              </a:spcBef>
              <a:spcAft>
                <a:spcPts val="0"/>
              </a:spcAft>
              <a:buNone/>
            </a:pPr>
            <a:r>
              <a:rPr lang="en-US" b="1" u="sng"/>
              <a:t>Equipment Dealer Plate</a:t>
            </a:r>
            <a:r>
              <a:rPr lang="en-US" b="1"/>
              <a:t>:  </a:t>
            </a:r>
            <a:endParaRPr/>
          </a:p>
          <a:p>
            <a:pPr marL="0" lvl="0" indent="0" algn="l" rtl="0">
              <a:spcBef>
                <a:spcPts val="360"/>
              </a:spcBef>
              <a:spcAft>
                <a:spcPts val="0"/>
              </a:spcAft>
              <a:buNone/>
            </a:pPr>
            <a:r>
              <a:rPr lang="en-US" b="1"/>
              <a:t>This plate is for the purpose of demonstrating equipment to customers.  </a:t>
            </a:r>
            <a:endParaRPr/>
          </a:p>
          <a:p>
            <a:pPr marL="0" lvl="0" indent="0" algn="l" rtl="0">
              <a:spcBef>
                <a:spcPts val="360"/>
              </a:spcBef>
              <a:spcAft>
                <a:spcPts val="0"/>
              </a:spcAft>
              <a:buNone/>
            </a:pPr>
            <a:r>
              <a:rPr lang="en-US" b="1"/>
              <a:t>This can not be used on equipment that is being rented or leased.  </a:t>
            </a:r>
            <a:endParaRPr/>
          </a:p>
          <a:p>
            <a:pPr marL="0" lvl="0" indent="0" algn="l" rtl="0">
              <a:spcBef>
                <a:spcPts val="360"/>
              </a:spcBef>
              <a:spcAft>
                <a:spcPts val="0"/>
              </a:spcAft>
              <a:buNone/>
            </a:pPr>
            <a:r>
              <a:rPr lang="en-US" b="1"/>
              <a:t>If you are renting or leasing equipment, you must register these as special mobile equipment or special equipment.</a:t>
            </a:r>
            <a:endParaRPr/>
          </a:p>
          <a:p>
            <a:pPr marL="0" lvl="0" indent="0" algn="l" rtl="0">
              <a:spcBef>
                <a:spcPts val="36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74: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6" name="Google Shape;596;p74:notes"/>
          <p:cNvSpPr txBox="1">
            <a:spLocks noGrp="1"/>
          </p:cNvSpPr>
          <p:nvPr>
            <p:ph type="body" idx="1"/>
          </p:nvPr>
        </p:nvSpPr>
        <p:spPr>
          <a:xfrm>
            <a:off x="1238250" y="3330576"/>
            <a:ext cx="7415213" cy="3368675"/>
          </a:xfrm>
          <a:prstGeom prst="rect">
            <a:avLst/>
          </a:prstGeom>
          <a:noFill/>
          <a:ln>
            <a:noFill/>
          </a:ln>
        </p:spPr>
        <p:txBody>
          <a:bodyPr spcFirstLastPara="1" wrap="square" lIns="90300" tIns="45150" rIns="90300" bIns="45150" anchor="t" anchorCtr="0">
            <a:noAutofit/>
          </a:bodyPr>
          <a:lstStyle/>
          <a:p>
            <a:pPr marL="0" lvl="0" indent="0" algn="ctr" rtl="0">
              <a:spcBef>
                <a:spcPts val="0"/>
              </a:spcBef>
              <a:spcAft>
                <a:spcPts val="0"/>
              </a:spcAft>
              <a:buNone/>
            </a:pPr>
            <a:r>
              <a:rPr lang="en-US" b="1"/>
              <a:t>Use of Dealer Plates</a:t>
            </a:r>
            <a:endParaRPr b="1" u="sng"/>
          </a:p>
          <a:p>
            <a:pPr marL="0" lvl="0" indent="0" algn="l" rtl="0">
              <a:spcBef>
                <a:spcPts val="360"/>
              </a:spcBef>
              <a:spcAft>
                <a:spcPts val="0"/>
              </a:spcAft>
              <a:buNone/>
            </a:pPr>
            <a:endParaRPr/>
          </a:p>
          <a:p>
            <a:pPr marL="0" lvl="0" indent="0" algn="l" rtl="0">
              <a:spcBef>
                <a:spcPts val="360"/>
              </a:spcBef>
              <a:spcAft>
                <a:spcPts val="0"/>
              </a:spcAft>
              <a:buNone/>
            </a:pPr>
            <a:r>
              <a:rPr lang="en-US" b="1" u="sng"/>
              <a:t>Equipment Service Plate</a:t>
            </a:r>
            <a:r>
              <a:rPr lang="en-US" b="1"/>
              <a:t>: </a:t>
            </a:r>
            <a:endParaRPr/>
          </a:p>
          <a:p>
            <a:pPr marL="0" lvl="0" indent="0" algn="l" rtl="0">
              <a:spcBef>
                <a:spcPts val="360"/>
              </a:spcBef>
              <a:spcAft>
                <a:spcPts val="0"/>
              </a:spcAft>
              <a:buNone/>
            </a:pPr>
            <a:r>
              <a:rPr lang="en-US" b="1"/>
              <a:t>Truck </a:t>
            </a:r>
            <a:r>
              <a:rPr lang="en-US" b="1" i="1" u="sng">
                <a:solidFill>
                  <a:schemeClr val="accent2"/>
                </a:solidFill>
              </a:rPr>
              <a:t>use</a:t>
            </a:r>
            <a:r>
              <a:rPr lang="en-US" b="1"/>
              <a:t> only.</a:t>
            </a:r>
            <a:endParaRPr/>
          </a:p>
          <a:p>
            <a:pPr marL="0" lvl="0" indent="0" algn="l" rtl="0">
              <a:spcBef>
                <a:spcPts val="360"/>
              </a:spcBef>
              <a:spcAft>
                <a:spcPts val="0"/>
              </a:spcAft>
              <a:buNone/>
            </a:pPr>
            <a:r>
              <a:rPr lang="en-US" b="1"/>
              <a:t>This plate is for the servicing of equipment and/or picking up parts.  This can not be used by a customer.  </a:t>
            </a:r>
            <a:endParaRPr/>
          </a:p>
          <a:p>
            <a:pPr marL="0" lvl="0" indent="0" algn="l" rtl="0">
              <a:spcBef>
                <a:spcPts val="360"/>
              </a:spcBef>
              <a:spcAft>
                <a:spcPts val="0"/>
              </a:spcAft>
              <a:buNone/>
            </a:pPr>
            <a:r>
              <a:rPr lang="en-US" b="1"/>
              <a:t>A vehicle to which the service plate is attached, must have the name of the licensed dealership on the vehicle’s side in letters at least 3 inches in height.</a:t>
            </a:r>
            <a:endParaRPr/>
          </a:p>
          <a:p>
            <a:pPr marL="0" lvl="0" indent="0" algn="l" rtl="0">
              <a:spcBef>
                <a:spcPts val="360"/>
              </a:spcBef>
              <a:spcAft>
                <a:spcPts val="0"/>
              </a:spcAft>
              <a:buNone/>
            </a:pPr>
            <a:r>
              <a:rPr lang="en-US" b="1"/>
              <a:t>The use of this plate can exceed 24,000 lbs.</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75: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3" name="Google Shape;603;p75:notes"/>
          <p:cNvSpPr txBox="1">
            <a:spLocks noGrp="1"/>
          </p:cNvSpPr>
          <p:nvPr>
            <p:ph type="body" idx="1"/>
          </p:nvPr>
        </p:nvSpPr>
        <p:spPr>
          <a:xfrm>
            <a:off x="1268413" y="3232150"/>
            <a:ext cx="6819900" cy="3778250"/>
          </a:xfrm>
          <a:prstGeom prst="rect">
            <a:avLst/>
          </a:prstGeom>
          <a:noFill/>
          <a:ln>
            <a:noFill/>
          </a:ln>
        </p:spPr>
        <p:txBody>
          <a:bodyPr spcFirstLastPara="1" wrap="square" lIns="90300" tIns="45150" rIns="90300" bIns="45150" anchor="t" anchorCtr="0">
            <a:noAutofit/>
          </a:bodyPr>
          <a:lstStyle/>
          <a:p>
            <a:pPr marL="0" lvl="0" indent="0" algn="ctr" rtl="0">
              <a:spcBef>
                <a:spcPts val="0"/>
              </a:spcBef>
              <a:spcAft>
                <a:spcPts val="0"/>
              </a:spcAft>
              <a:buNone/>
            </a:pPr>
            <a:r>
              <a:rPr lang="en-US" b="1"/>
              <a:t>Use of Dealer Plates</a:t>
            </a:r>
            <a:endParaRPr b="1"/>
          </a:p>
          <a:p>
            <a:pPr marL="0" lvl="0" indent="0" algn="l" rtl="0">
              <a:spcBef>
                <a:spcPts val="360"/>
              </a:spcBef>
              <a:spcAft>
                <a:spcPts val="0"/>
              </a:spcAft>
              <a:buNone/>
            </a:pPr>
            <a:r>
              <a:rPr lang="en-US" b="1"/>
              <a:t>Loaner Plate:  </a:t>
            </a:r>
            <a:endParaRPr/>
          </a:p>
          <a:p>
            <a:pPr marL="0" lvl="0" indent="0" algn="l" rtl="0">
              <a:spcBef>
                <a:spcPts val="360"/>
              </a:spcBef>
              <a:spcAft>
                <a:spcPts val="0"/>
              </a:spcAft>
              <a:buNone/>
            </a:pPr>
            <a:r>
              <a:rPr lang="en-US" b="1"/>
              <a:t>To be used by a customer for a period of 7 days while their vehicle is being repaired.  </a:t>
            </a:r>
            <a:endParaRPr/>
          </a:p>
          <a:p>
            <a:pPr marL="0" lvl="0" indent="0" algn="l" rtl="0">
              <a:spcBef>
                <a:spcPts val="600"/>
              </a:spcBef>
              <a:spcAft>
                <a:spcPts val="0"/>
              </a:spcAft>
              <a:buNone/>
            </a:pPr>
            <a:r>
              <a:rPr lang="en-US" b="1"/>
              <a:t>If the repairs are going to take more than 7 days you must contact this office for an extension of this plate, which </a:t>
            </a:r>
            <a:r>
              <a:rPr lang="en-US" b="1" u="sng">
                <a:solidFill>
                  <a:schemeClr val="accent2"/>
                </a:solidFill>
              </a:rPr>
              <a:t>can not</a:t>
            </a:r>
            <a:r>
              <a:rPr lang="en-US" b="1"/>
              <a:t> exceed 30 days.</a:t>
            </a:r>
            <a:endParaRPr/>
          </a:p>
          <a:p>
            <a:pPr marL="0" lvl="0" indent="0" algn="l" rtl="0">
              <a:spcBef>
                <a:spcPts val="600"/>
              </a:spcBef>
              <a:spcAft>
                <a:spcPts val="0"/>
              </a:spcAft>
              <a:buNone/>
            </a:pPr>
            <a:r>
              <a:rPr lang="en-US" b="1"/>
              <a:t>A loaner plate log </a:t>
            </a:r>
            <a:r>
              <a:rPr lang="en-US" b="1" u="sng">
                <a:solidFill>
                  <a:schemeClr val="accent2"/>
                </a:solidFill>
              </a:rPr>
              <a:t>must</a:t>
            </a:r>
            <a:r>
              <a:rPr lang="en-US" b="1"/>
              <a:t> be maintained by the dealership listing name, address, make, model, VIN, plate number, the customer’s vehicle make, model, VIN, and the effective date of the loaner assignment.</a:t>
            </a:r>
            <a:endParaRPr/>
          </a:p>
          <a:p>
            <a:pPr marL="0" lvl="0" indent="0" algn="l" rtl="0">
              <a:spcBef>
                <a:spcPts val="360"/>
              </a:spcBef>
              <a:spcAft>
                <a:spcPts val="0"/>
              </a:spcAft>
              <a:buNone/>
            </a:pPr>
            <a:r>
              <a:rPr lang="en-US" b="1"/>
              <a:t>Please remember that the customers registration and any other credentials for the customers vehicle must be carried in the loaner vehicle.  </a:t>
            </a:r>
            <a:endParaRPr/>
          </a:p>
          <a:p>
            <a:pPr marL="0" lvl="0" indent="0" algn="l" rtl="0">
              <a:spcBef>
                <a:spcPts val="360"/>
              </a:spcBef>
              <a:spcAft>
                <a:spcPts val="0"/>
              </a:spcAft>
              <a:buNone/>
            </a:pPr>
            <a:r>
              <a:rPr lang="en-US" b="1"/>
              <a:t>This plate </a:t>
            </a:r>
            <a:r>
              <a:rPr lang="en-US" b="1" u="sng">
                <a:solidFill>
                  <a:schemeClr val="accent2"/>
                </a:solidFill>
              </a:rPr>
              <a:t>can not</a:t>
            </a:r>
            <a:r>
              <a:rPr lang="en-US" b="1"/>
              <a:t> be used by the dealer or its employees. </a:t>
            </a:r>
            <a:endParaRPr/>
          </a:p>
          <a:p>
            <a:pPr marL="0" lvl="0" indent="0" algn="l" rtl="0">
              <a:spcBef>
                <a:spcPts val="360"/>
              </a:spcBef>
              <a:spcAft>
                <a:spcPts val="0"/>
              </a:spcAft>
              <a:buNone/>
            </a:pPr>
            <a:r>
              <a:rPr lang="en-US" b="1"/>
              <a:t>A customer </a:t>
            </a:r>
            <a:r>
              <a:rPr lang="en-US" b="1" u="sng">
                <a:solidFill>
                  <a:schemeClr val="accent2"/>
                </a:solidFill>
              </a:rPr>
              <a:t>can not</a:t>
            </a:r>
            <a:r>
              <a:rPr lang="en-US" b="1"/>
              <a:t> be charged a fee for the use of a vehicle with a loaner plate.  </a:t>
            </a:r>
            <a:endParaRPr/>
          </a:p>
          <a:p>
            <a:pPr marL="0" lvl="0" indent="0" algn="l" rtl="0">
              <a:spcBef>
                <a:spcPts val="360"/>
              </a:spcBef>
              <a:spcAft>
                <a:spcPts val="0"/>
              </a:spcAft>
              <a:buNone/>
            </a:pPr>
            <a:r>
              <a:rPr lang="en-US" b="1"/>
              <a:t>If a fee is charged then you </a:t>
            </a:r>
            <a:r>
              <a:rPr lang="en-US" b="1" u="sng">
                <a:solidFill>
                  <a:schemeClr val="accent2"/>
                </a:solidFill>
              </a:rPr>
              <a:t>must</a:t>
            </a:r>
            <a:r>
              <a:rPr lang="en-US" b="1"/>
              <a:t> register the vehicles as short-term rental vehicles.</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76:notes"/>
          <p:cNvSpPr>
            <a:spLocks noGrp="1" noRot="1" noChangeAspect="1"/>
          </p:cNvSpPr>
          <p:nvPr>
            <p:ph type="sldImg" idx="2"/>
          </p:nvPr>
        </p:nvSpPr>
        <p:spPr>
          <a:xfrm>
            <a:off x="2900363" y="53022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0" name="Google Shape;610;p76:notes"/>
          <p:cNvSpPr txBox="1">
            <a:spLocks noGrp="1"/>
          </p:cNvSpPr>
          <p:nvPr>
            <p:ph type="body" idx="1"/>
          </p:nvPr>
        </p:nvSpPr>
        <p:spPr>
          <a:xfrm>
            <a:off x="1268413" y="3352801"/>
            <a:ext cx="6819900" cy="2081213"/>
          </a:xfrm>
          <a:prstGeom prst="rect">
            <a:avLst/>
          </a:prstGeom>
          <a:noFill/>
          <a:ln>
            <a:noFill/>
          </a:ln>
        </p:spPr>
        <p:txBody>
          <a:bodyPr spcFirstLastPara="1" wrap="square" lIns="90300" tIns="45150" rIns="90300" bIns="45150" anchor="t" anchorCtr="0">
            <a:noAutofit/>
          </a:bodyPr>
          <a:lstStyle/>
          <a:p>
            <a:pPr marL="0" lvl="0" indent="0" algn="ctr" rtl="0">
              <a:spcBef>
                <a:spcPts val="0"/>
              </a:spcBef>
              <a:spcAft>
                <a:spcPts val="0"/>
              </a:spcAft>
              <a:buClr>
                <a:schemeClr val="dk1"/>
              </a:buClr>
              <a:buSzPts val="1200"/>
              <a:buFont typeface="Noto Sans Symbols"/>
              <a:buNone/>
            </a:pPr>
            <a:r>
              <a:rPr lang="en-US" b="1"/>
              <a:t>Use of Dealer Plates</a:t>
            </a:r>
            <a:endParaRPr/>
          </a:p>
          <a:p>
            <a:pPr marL="0" lvl="0" indent="0" algn="l" rtl="0">
              <a:spcBef>
                <a:spcPts val="360"/>
              </a:spcBef>
              <a:spcAft>
                <a:spcPts val="0"/>
              </a:spcAft>
              <a:buNone/>
            </a:pPr>
            <a:endParaRPr b="1" u="sng"/>
          </a:p>
          <a:p>
            <a:pPr marL="0" lvl="0" indent="0" algn="l" rtl="0">
              <a:spcBef>
                <a:spcPts val="360"/>
              </a:spcBef>
              <a:spcAft>
                <a:spcPts val="0"/>
              </a:spcAft>
              <a:buNone/>
            </a:pPr>
            <a:r>
              <a:rPr lang="en-US" b="1" u="sng"/>
              <a:t>Transporter Plate</a:t>
            </a:r>
            <a:r>
              <a:rPr lang="en-US"/>
              <a:t>:  </a:t>
            </a:r>
            <a:endParaRPr/>
          </a:p>
          <a:p>
            <a:pPr marL="0" lvl="0" indent="0" algn="l" rtl="0">
              <a:spcBef>
                <a:spcPts val="360"/>
              </a:spcBef>
              <a:spcAft>
                <a:spcPts val="0"/>
              </a:spcAft>
              <a:buNone/>
            </a:pPr>
            <a:r>
              <a:rPr lang="en-US"/>
              <a:t>This plate is for repair facilities, body shops, banks, credit unions or other financial institutions, motor vehicle auction business, public or non-profit organizations.</a:t>
            </a:r>
            <a:endParaRPr/>
          </a:p>
          <a:p>
            <a:pPr marL="0" lvl="0" indent="0" algn="l" rtl="0">
              <a:spcBef>
                <a:spcPts val="360"/>
              </a:spcBef>
              <a:spcAft>
                <a:spcPts val="0"/>
              </a:spcAft>
              <a:buNone/>
            </a:pPr>
            <a:r>
              <a:rPr lang="en-US"/>
              <a:t>This plate </a:t>
            </a:r>
            <a:r>
              <a:rPr lang="en-US" b="1" u="sng">
                <a:solidFill>
                  <a:schemeClr val="accent2"/>
                </a:solidFill>
              </a:rPr>
              <a:t>can not</a:t>
            </a:r>
            <a:r>
              <a:rPr lang="en-US"/>
              <a:t> be used by a customer or for demonstration purposes.  </a:t>
            </a:r>
            <a:endParaRPr/>
          </a:p>
          <a:p>
            <a:pPr marL="0" lvl="0" indent="0" algn="l" rtl="0">
              <a:spcBef>
                <a:spcPts val="360"/>
              </a:spcBef>
              <a:spcAft>
                <a:spcPts val="0"/>
              </a:spcAft>
              <a:buNone/>
            </a:pPr>
            <a:r>
              <a:rPr lang="en-US"/>
              <a:t>It is merely to get a vehicle from point A to point B. </a:t>
            </a:r>
            <a:endParaRPr/>
          </a:p>
          <a:p>
            <a:pPr marL="0" lvl="0" indent="0" algn="l" rtl="0">
              <a:spcBef>
                <a:spcPts val="360"/>
              </a:spcBef>
              <a:spcAft>
                <a:spcPts val="0"/>
              </a:spcAft>
              <a:buNone/>
            </a:pPr>
            <a:endParaRPr/>
          </a:p>
          <a:p>
            <a:pPr marL="0" lvl="0" indent="0" algn="l" rtl="0">
              <a:spcBef>
                <a:spcPts val="300"/>
              </a:spcBef>
              <a:spcAft>
                <a:spcPts val="0"/>
              </a:spcAft>
              <a:buNone/>
            </a:pPr>
            <a:endParaRPr sz="10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77:notes"/>
          <p:cNvSpPr>
            <a:spLocks noGrp="1" noRot="1" noChangeAspect="1"/>
          </p:cNvSpPr>
          <p:nvPr>
            <p:ph type="sldImg" idx="2"/>
          </p:nvPr>
        </p:nvSpPr>
        <p:spPr>
          <a:xfrm>
            <a:off x="2900363" y="53022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7" name="Google Shape;617;p77:notes"/>
          <p:cNvSpPr txBox="1">
            <a:spLocks noGrp="1"/>
          </p:cNvSpPr>
          <p:nvPr>
            <p:ph type="body" idx="1"/>
          </p:nvPr>
        </p:nvSpPr>
        <p:spPr>
          <a:xfrm>
            <a:off x="1238250" y="3330576"/>
            <a:ext cx="6819900" cy="2157413"/>
          </a:xfrm>
          <a:prstGeom prst="rect">
            <a:avLst/>
          </a:prstGeom>
          <a:noFill/>
          <a:ln>
            <a:noFill/>
          </a:ln>
        </p:spPr>
        <p:txBody>
          <a:bodyPr spcFirstLastPara="1" wrap="square" lIns="90300" tIns="45150" rIns="90300" bIns="45150" anchor="t" anchorCtr="0">
            <a:noAutofit/>
          </a:bodyPr>
          <a:lstStyle/>
          <a:p>
            <a:pPr marL="0" lvl="0" indent="0" algn="ctr" rtl="0">
              <a:spcBef>
                <a:spcPts val="0"/>
              </a:spcBef>
              <a:spcAft>
                <a:spcPts val="0"/>
              </a:spcAft>
              <a:buNone/>
            </a:pPr>
            <a:r>
              <a:rPr lang="en-US" b="1"/>
              <a:t>Use of Dealer Plates</a:t>
            </a:r>
            <a:endParaRPr b="1" u="sng"/>
          </a:p>
          <a:p>
            <a:pPr marL="0" lvl="0" indent="0" algn="l" rtl="0">
              <a:spcBef>
                <a:spcPts val="360"/>
              </a:spcBef>
              <a:spcAft>
                <a:spcPts val="0"/>
              </a:spcAft>
              <a:buNone/>
            </a:pPr>
            <a:endParaRPr b="1" u="sng"/>
          </a:p>
          <a:p>
            <a:pPr marL="0" lvl="0" indent="0" algn="l" rtl="0">
              <a:spcBef>
                <a:spcPts val="360"/>
              </a:spcBef>
              <a:spcAft>
                <a:spcPts val="0"/>
              </a:spcAft>
              <a:buNone/>
            </a:pPr>
            <a:r>
              <a:rPr lang="en-US" b="1" u="sng"/>
              <a:t>Light Trailer and Heavy Trailer Plate</a:t>
            </a:r>
            <a:r>
              <a:rPr lang="en-US"/>
              <a:t>:  </a:t>
            </a:r>
            <a:endParaRPr/>
          </a:p>
          <a:p>
            <a:pPr marL="0" lvl="0" indent="0" algn="l" rtl="0">
              <a:spcBef>
                <a:spcPts val="360"/>
              </a:spcBef>
              <a:spcAft>
                <a:spcPts val="0"/>
              </a:spcAft>
              <a:buNone/>
            </a:pPr>
            <a:r>
              <a:rPr lang="en-US"/>
              <a:t>This plate allows the movement of trailers from one point to another, i.e. from the manufacturer, auction site or place of purchase to your facility.  </a:t>
            </a:r>
            <a:endParaRPr/>
          </a:p>
          <a:p>
            <a:pPr marL="0" lvl="0" indent="0" algn="l" rtl="0">
              <a:spcBef>
                <a:spcPts val="360"/>
              </a:spcBef>
              <a:spcAft>
                <a:spcPts val="0"/>
              </a:spcAft>
              <a:buNone/>
            </a:pPr>
            <a:r>
              <a:rPr lang="en-US"/>
              <a:t>A trailer </a:t>
            </a:r>
            <a:r>
              <a:rPr lang="en-US" b="1" u="sng">
                <a:solidFill>
                  <a:schemeClr val="accent2"/>
                </a:solidFill>
              </a:rPr>
              <a:t>can not</a:t>
            </a:r>
            <a:r>
              <a:rPr lang="en-US"/>
              <a:t> carry a load on a dealer plate.</a:t>
            </a:r>
            <a:endParaRPr/>
          </a:p>
          <a:p>
            <a:pPr marL="0" lvl="0" indent="0" algn="l" rtl="0">
              <a:spcBef>
                <a:spcPts val="360"/>
              </a:spcBef>
              <a:spcAft>
                <a:spcPts val="0"/>
              </a:spcAft>
              <a:buClr>
                <a:schemeClr val="dk1"/>
              </a:buClr>
              <a:buSzPts val="1200"/>
              <a:buFont typeface="Noto Sans Symbols"/>
              <a:buNone/>
            </a:pPr>
            <a:endParaRPr/>
          </a:p>
          <a:p>
            <a:pPr marL="0" lvl="0" indent="0" algn="l" rtl="0">
              <a:spcBef>
                <a:spcPts val="360"/>
              </a:spcBef>
              <a:spcAft>
                <a:spcPts val="0"/>
              </a:spcAft>
              <a:buClr>
                <a:schemeClr val="dk1"/>
              </a:buClr>
              <a:buSzPts val="1200"/>
              <a:buFont typeface="Noto Sans Symbols"/>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78:notes"/>
          <p:cNvSpPr>
            <a:spLocks noGrp="1" noRot="1" noChangeAspect="1"/>
          </p:cNvSpPr>
          <p:nvPr>
            <p:ph type="sldImg" idx="2"/>
          </p:nvPr>
        </p:nvSpPr>
        <p:spPr>
          <a:xfrm>
            <a:off x="2900363" y="53022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5" name="Google Shape;625;p78:notes"/>
          <p:cNvSpPr txBox="1">
            <a:spLocks noGrp="1"/>
          </p:cNvSpPr>
          <p:nvPr>
            <p:ph type="body" idx="1"/>
          </p:nvPr>
        </p:nvSpPr>
        <p:spPr>
          <a:xfrm>
            <a:off x="1238250" y="3330576"/>
            <a:ext cx="6819900" cy="2844800"/>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Clr>
                <a:schemeClr val="dk1"/>
              </a:buClr>
              <a:buSzPts val="1200"/>
              <a:buFont typeface="Noto Sans Symbols"/>
              <a:buNone/>
            </a:pPr>
            <a:endParaRPr b="1" u="sng"/>
          </a:p>
          <a:p>
            <a:pPr marL="0" lvl="0" indent="0" algn="ctr" rtl="0">
              <a:spcBef>
                <a:spcPts val="360"/>
              </a:spcBef>
              <a:spcAft>
                <a:spcPts val="0"/>
              </a:spcAft>
              <a:buNone/>
            </a:pPr>
            <a:r>
              <a:rPr lang="en-US" b="1"/>
              <a:t>Use of Dealer Plates</a:t>
            </a:r>
            <a:endParaRPr b="1" u="sng"/>
          </a:p>
          <a:p>
            <a:pPr marL="0" lvl="0" indent="0" algn="l" rtl="0">
              <a:spcBef>
                <a:spcPts val="360"/>
              </a:spcBef>
              <a:spcAft>
                <a:spcPts val="0"/>
              </a:spcAft>
              <a:buNone/>
            </a:pPr>
            <a:r>
              <a:rPr lang="en-US" b="1" u="sng"/>
              <a:t>Light Wrecker and Heavy Wrecker</a:t>
            </a:r>
            <a:r>
              <a:rPr lang="en-US" b="1"/>
              <a:t>: </a:t>
            </a:r>
            <a:endParaRPr/>
          </a:p>
          <a:p>
            <a:pPr marL="0" lvl="0" indent="-76200" algn="l" rtl="0">
              <a:spcBef>
                <a:spcPts val="360"/>
              </a:spcBef>
              <a:spcAft>
                <a:spcPts val="0"/>
              </a:spcAft>
              <a:buClr>
                <a:schemeClr val="dk1"/>
              </a:buClr>
              <a:buSzPts val="1200"/>
              <a:buFont typeface="Times New Roman"/>
              <a:buChar char="•"/>
            </a:pPr>
            <a:r>
              <a:rPr lang="en-US" b="1"/>
              <a:t>These plates allows a dealer to transport a vehicle belonging to his dealership from point A to point B that </a:t>
            </a:r>
            <a:endParaRPr/>
          </a:p>
          <a:p>
            <a:pPr marL="0" lvl="0" indent="0" algn="l" rtl="0">
              <a:spcBef>
                <a:spcPts val="360"/>
              </a:spcBef>
              <a:spcAft>
                <a:spcPts val="0"/>
              </a:spcAft>
              <a:buNone/>
            </a:pPr>
            <a:r>
              <a:rPr lang="en-US" b="1"/>
              <a:t>  may be deemed unsafe or wrecked or perhaps purchased at auction.  </a:t>
            </a:r>
            <a:endParaRPr/>
          </a:p>
          <a:p>
            <a:pPr marL="0" lvl="0" indent="0" algn="l" rtl="0">
              <a:spcBef>
                <a:spcPts val="360"/>
              </a:spcBef>
              <a:spcAft>
                <a:spcPts val="0"/>
              </a:spcAft>
              <a:buNone/>
            </a:pPr>
            <a:r>
              <a:rPr lang="en-US" b="1"/>
              <a:t>*These plates </a:t>
            </a:r>
            <a:r>
              <a:rPr lang="en-US" b="1" u="sng">
                <a:solidFill>
                  <a:schemeClr val="accent2"/>
                </a:solidFill>
              </a:rPr>
              <a:t>can not</a:t>
            </a:r>
            <a:r>
              <a:rPr lang="en-US" b="1"/>
              <a:t> be used for roadside assistance or for “in rotation” calls for police departments.  </a:t>
            </a:r>
            <a:endParaRPr/>
          </a:p>
          <a:p>
            <a:pPr marL="0" lvl="0" indent="-76200" algn="l" rtl="0">
              <a:spcBef>
                <a:spcPts val="360"/>
              </a:spcBef>
              <a:spcAft>
                <a:spcPts val="0"/>
              </a:spcAft>
              <a:buClr>
                <a:schemeClr val="dk1"/>
              </a:buClr>
              <a:buSzPts val="1200"/>
              <a:buFont typeface="Times New Roman"/>
              <a:buChar char="•"/>
            </a:pPr>
            <a:r>
              <a:rPr lang="en-US" b="1"/>
              <a:t>A wrecker by design is equipped with a hoist apparatus or special equipment designed and used for towing or </a:t>
            </a:r>
            <a:endParaRPr/>
          </a:p>
          <a:p>
            <a:pPr marL="0" lvl="0" indent="0" algn="l" rtl="0">
              <a:spcBef>
                <a:spcPts val="360"/>
              </a:spcBef>
              <a:spcAft>
                <a:spcPts val="0"/>
              </a:spcAft>
              <a:buNone/>
            </a:pPr>
            <a:r>
              <a:rPr lang="en-US" b="1"/>
              <a:t>  carrying wrecked or disabled vehicles.  </a:t>
            </a:r>
            <a:endParaRPr/>
          </a:p>
          <a:p>
            <a:pPr marL="0" lvl="0" indent="0" algn="l" rtl="0">
              <a:spcBef>
                <a:spcPts val="360"/>
              </a:spcBef>
              <a:spcAft>
                <a:spcPts val="0"/>
              </a:spcAft>
              <a:buNone/>
            </a:pPr>
            <a:r>
              <a:rPr lang="en-US" b="1"/>
              <a:t>*The light wrecker plate </a:t>
            </a:r>
            <a:r>
              <a:rPr lang="en-US" b="1" u="sng">
                <a:solidFill>
                  <a:schemeClr val="accent2"/>
                </a:solidFill>
              </a:rPr>
              <a:t>can not</a:t>
            </a:r>
            <a:r>
              <a:rPr lang="en-US" b="1"/>
              <a:t> exceed 26,000 lbs.</a:t>
            </a:r>
            <a:endParaRPr/>
          </a:p>
          <a:p>
            <a:pPr marL="0" lvl="0" indent="0" algn="l" rtl="0">
              <a:spcBef>
                <a:spcPts val="360"/>
              </a:spcBef>
              <a:spcAft>
                <a:spcPts val="0"/>
              </a:spcAft>
              <a:buNone/>
            </a:pPr>
            <a:r>
              <a:rPr lang="en-US" b="1"/>
              <a:t>* he heavy wrecker plate </a:t>
            </a:r>
            <a:r>
              <a:rPr lang="en-US" b="1" u="sng">
                <a:solidFill>
                  <a:schemeClr val="accent2"/>
                </a:solidFill>
              </a:rPr>
              <a:t>can not</a:t>
            </a:r>
            <a:r>
              <a:rPr lang="en-US" b="1"/>
              <a:t> exceed 80,000 lbs.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2946400" y="515938"/>
            <a:ext cx="3506788" cy="26304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 name="Google Shape;144;p7:notes"/>
          <p:cNvSpPr txBox="1">
            <a:spLocks noGrp="1"/>
          </p:cNvSpPr>
          <p:nvPr>
            <p:ph type="body" idx="1"/>
          </p:nvPr>
        </p:nvSpPr>
        <p:spPr>
          <a:xfrm>
            <a:off x="1238250" y="3330577"/>
            <a:ext cx="6819900" cy="2822575"/>
          </a:xfrm>
          <a:prstGeom prst="rect">
            <a:avLst/>
          </a:prstGeom>
          <a:noFill/>
          <a:ln>
            <a:noFill/>
          </a:ln>
        </p:spPr>
        <p:txBody>
          <a:bodyPr spcFirstLastPara="1" wrap="square" lIns="90300" tIns="45150" rIns="90300" bIns="45150" anchor="t" anchorCtr="0">
            <a:noAutofit/>
          </a:bodyPr>
          <a:lstStyle/>
          <a:p>
            <a:pPr marL="0" lvl="0" indent="0" algn="l" rtl="0">
              <a:spcBef>
                <a:spcPts val="360"/>
              </a:spcBef>
              <a:spcAft>
                <a:spcPts val="0"/>
              </a:spcAft>
              <a:buNone/>
            </a:pPr>
            <a:endParaRPr b="1"/>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79: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4" name="Google Shape;634;p79:notes"/>
          <p:cNvSpPr txBox="1">
            <a:spLocks noGrp="1"/>
          </p:cNvSpPr>
          <p:nvPr>
            <p:ph type="body" idx="1"/>
          </p:nvPr>
        </p:nvSpPr>
        <p:spPr>
          <a:xfrm>
            <a:off x="1238250" y="3330575"/>
            <a:ext cx="6923088" cy="3073400"/>
          </a:xfrm>
          <a:prstGeom prst="rect">
            <a:avLst/>
          </a:prstGeom>
          <a:noFill/>
          <a:ln>
            <a:noFill/>
          </a:ln>
        </p:spPr>
        <p:txBody>
          <a:bodyPr spcFirstLastPara="1" wrap="square" lIns="90300" tIns="45150" rIns="90300" bIns="45150" anchor="t" anchorCtr="0">
            <a:noAutofit/>
          </a:bodyPr>
          <a:lstStyle/>
          <a:p>
            <a:pPr marL="0" lvl="0" indent="0" algn="ctr" rtl="0">
              <a:spcBef>
                <a:spcPts val="0"/>
              </a:spcBef>
              <a:spcAft>
                <a:spcPts val="0"/>
              </a:spcAft>
              <a:buNone/>
            </a:pPr>
            <a:r>
              <a:rPr lang="en-US" b="1"/>
              <a:t>Experiment Plates</a:t>
            </a:r>
            <a:endParaRPr b="1"/>
          </a:p>
          <a:p>
            <a:pPr marL="0" lvl="0" indent="0" algn="l" rtl="0">
              <a:spcBef>
                <a:spcPts val="360"/>
              </a:spcBef>
              <a:spcAft>
                <a:spcPts val="0"/>
              </a:spcAft>
              <a:buNone/>
            </a:pPr>
            <a:r>
              <a:rPr lang="en-US" b="1" u="sng"/>
              <a:t>Experiment</a:t>
            </a:r>
            <a:r>
              <a:rPr lang="en-US"/>
              <a:t>:</a:t>
            </a:r>
            <a:endParaRPr b="1"/>
          </a:p>
          <a:p>
            <a:pPr marL="0" lvl="0" indent="0" algn="l" rtl="0">
              <a:spcBef>
                <a:spcPts val="360"/>
              </a:spcBef>
              <a:spcAft>
                <a:spcPts val="0"/>
              </a:spcAft>
              <a:buNone/>
            </a:pPr>
            <a:r>
              <a:rPr lang="en-US" b="1"/>
              <a:t>Motor Vehicle Inventor </a:t>
            </a:r>
            <a:r>
              <a:rPr lang="en-US" b="1" i="1" u="sng"/>
              <a:t>must</a:t>
            </a:r>
            <a:r>
              <a:rPr lang="en-US" b="1"/>
              <a:t> register an application with the Secretary of State as an Inventor.</a:t>
            </a:r>
            <a:endParaRPr/>
          </a:p>
          <a:p>
            <a:pPr marL="0" lvl="0" indent="0" algn="l" rtl="0">
              <a:spcBef>
                <a:spcPts val="360"/>
              </a:spcBef>
              <a:spcAft>
                <a:spcPts val="0"/>
              </a:spcAft>
              <a:buNone/>
            </a:pPr>
            <a:r>
              <a:rPr lang="en-US" b="1"/>
              <a:t>Submit pictures of the experimental vehicle in development.</a:t>
            </a:r>
            <a:endParaRPr/>
          </a:p>
          <a:p>
            <a:pPr marL="0" lvl="0" indent="0" algn="l" rtl="0">
              <a:spcBef>
                <a:spcPts val="360"/>
              </a:spcBef>
              <a:spcAft>
                <a:spcPts val="0"/>
              </a:spcAft>
              <a:buNone/>
            </a:pPr>
            <a:r>
              <a:rPr lang="en-US" b="1"/>
              <a:t>Submit a copy of the insurance policy.</a:t>
            </a:r>
            <a:endParaRPr/>
          </a:p>
          <a:p>
            <a:pPr marL="0" lvl="0" indent="0" algn="l" rtl="0">
              <a:spcBef>
                <a:spcPts val="600"/>
              </a:spcBef>
              <a:spcAft>
                <a:spcPts val="0"/>
              </a:spcAft>
              <a:buNone/>
            </a:pPr>
            <a:r>
              <a:rPr lang="en-US" b="1"/>
              <a:t>Once approved, up to 2 plates will be issued to the inventor for an annual fee of $20 for each plate issued.</a:t>
            </a:r>
            <a:endParaRPr/>
          </a:p>
          <a:p>
            <a:pPr marL="0" lvl="0" indent="0" algn="l" rtl="0">
              <a:spcBef>
                <a:spcPts val="360"/>
              </a:spcBef>
              <a:spcAft>
                <a:spcPts val="0"/>
              </a:spcAft>
              <a:buNone/>
            </a:pPr>
            <a:r>
              <a:rPr lang="en-US" b="1"/>
              <a:t>The plates may be used on multiple vehicles, similar to dealer plates.</a:t>
            </a:r>
            <a:endParaRPr/>
          </a:p>
          <a:p>
            <a:pPr marL="0" lvl="0" indent="0" algn="l" rtl="0">
              <a:spcBef>
                <a:spcPts val="360"/>
              </a:spcBef>
              <a:spcAft>
                <a:spcPts val="0"/>
              </a:spcAft>
              <a:buNone/>
            </a:pPr>
            <a:r>
              <a:rPr lang="en-US" b="1"/>
              <a:t>This plate is stamped EXPERIMENT and looks like a dealer plate.</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80: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2" name="Google Shape;642;p80:notes"/>
          <p:cNvSpPr txBox="1">
            <a:spLocks noGrp="1"/>
          </p:cNvSpPr>
          <p:nvPr>
            <p:ph type="body" idx="1"/>
          </p:nvPr>
        </p:nvSpPr>
        <p:spPr>
          <a:xfrm>
            <a:off x="1238250" y="3330576"/>
            <a:ext cx="6819900" cy="2589213"/>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Clr>
                <a:schemeClr val="dk1"/>
              </a:buClr>
              <a:buSzPts val="1000"/>
              <a:buFont typeface="Noto Sans Symbols"/>
              <a:buNone/>
            </a:pPr>
            <a:endParaRPr sz="1000" b="1"/>
          </a:p>
          <a:p>
            <a:pPr marL="0" lvl="0" indent="0" algn="ctr" rtl="0">
              <a:spcBef>
                <a:spcPts val="360"/>
              </a:spcBef>
              <a:spcAft>
                <a:spcPts val="0"/>
              </a:spcAft>
              <a:buClr>
                <a:schemeClr val="dk1"/>
              </a:buClr>
              <a:buSzPts val="1200"/>
              <a:buFont typeface="Noto Sans Symbols"/>
              <a:buNone/>
            </a:pPr>
            <a:r>
              <a:rPr lang="en-US" b="1"/>
              <a:t>Permit to Demonstrate</a:t>
            </a:r>
            <a:endParaRPr/>
          </a:p>
          <a:p>
            <a:pPr marL="0" lvl="0" indent="0" algn="l" rtl="0">
              <a:spcBef>
                <a:spcPts val="360"/>
              </a:spcBef>
              <a:spcAft>
                <a:spcPts val="0"/>
              </a:spcAft>
              <a:buClr>
                <a:schemeClr val="dk1"/>
              </a:buClr>
              <a:buSzPts val="1200"/>
              <a:buFont typeface="Noto Sans Symbols"/>
              <a:buNone/>
            </a:pPr>
            <a:endParaRPr b="1"/>
          </a:p>
          <a:p>
            <a:pPr marL="0" lvl="0" indent="0" algn="l" rtl="0">
              <a:spcBef>
                <a:spcPts val="360"/>
              </a:spcBef>
              <a:spcAft>
                <a:spcPts val="0"/>
              </a:spcAft>
              <a:buClr>
                <a:schemeClr val="dk1"/>
              </a:buClr>
              <a:buSzPts val="1200"/>
              <a:buFont typeface="Noto Sans Symbols"/>
              <a:buNone/>
            </a:pPr>
            <a:r>
              <a:rPr lang="en-US" b="1"/>
              <a:t>A Permit to Demonstrate </a:t>
            </a:r>
            <a:r>
              <a:rPr lang="en-US" b="1" i="1" u="sng">
                <a:solidFill>
                  <a:srgbClr val="A50021"/>
                </a:solidFill>
              </a:rPr>
              <a:t>must</a:t>
            </a:r>
            <a:r>
              <a:rPr lang="en-US" b="1">
                <a:solidFill>
                  <a:srgbClr val="A50021"/>
                </a:solidFill>
              </a:rPr>
              <a:t> </a:t>
            </a:r>
            <a:r>
              <a:rPr lang="en-US" b="1"/>
              <a:t>be submitted with the complete VIN of the vehicle being demonstrated.</a:t>
            </a:r>
            <a:endParaRPr/>
          </a:p>
          <a:p>
            <a:pPr marL="0" lvl="0" indent="0" algn="l" rtl="0">
              <a:spcBef>
                <a:spcPts val="360"/>
              </a:spcBef>
              <a:spcAft>
                <a:spcPts val="0"/>
              </a:spcAft>
              <a:buClr>
                <a:schemeClr val="dk1"/>
              </a:buClr>
              <a:buSzPts val="1200"/>
              <a:buFont typeface="Noto Sans Symbols"/>
              <a:buNone/>
            </a:pPr>
            <a:r>
              <a:rPr lang="en-US" b="1"/>
              <a:t>Given </a:t>
            </a:r>
            <a:r>
              <a:rPr lang="en-US" b="1" i="1" u="sng">
                <a:solidFill>
                  <a:srgbClr val="A50021"/>
                </a:solidFill>
              </a:rPr>
              <a:t>only</a:t>
            </a:r>
            <a:r>
              <a:rPr lang="en-US" b="1"/>
              <a:t> for seven (7) days and </a:t>
            </a:r>
            <a:endParaRPr/>
          </a:p>
          <a:p>
            <a:pPr marL="0" lvl="0" indent="0" algn="l" rtl="0">
              <a:spcBef>
                <a:spcPts val="360"/>
              </a:spcBef>
              <a:spcAft>
                <a:spcPts val="0"/>
              </a:spcAft>
              <a:buClr>
                <a:srgbClr val="A50021"/>
              </a:buClr>
              <a:buSzPts val="1200"/>
              <a:buFont typeface="Noto Sans Symbols"/>
              <a:buNone/>
            </a:pPr>
            <a:r>
              <a:rPr lang="en-US" b="1" i="1" u="sng">
                <a:solidFill>
                  <a:srgbClr val="A50021"/>
                </a:solidFill>
              </a:rPr>
              <a:t>Cannot</a:t>
            </a:r>
            <a:r>
              <a:rPr lang="en-US" b="1"/>
              <a:t> be used on leased or rented vehicles.</a:t>
            </a:r>
            <a:endParaRPr/>
          </a:p>
          <a:p>
            <a:pPr marL="0" lvl="0" indent="0" algn="l" rtl="0">
              <a:spcBef>
                <a:spcPts val="360"/>
              </a:spcBef>
              <a:spcAft>
                <a:spcPts val="0"/>
              </a:spcAft>
              <a:buClr>
                <a:schemeClr val="dk1"/>
              </a:buClr>
              <a:buSzPts val="1200"/>
              <a:buFont typeface="Noto Sans Symbols"/>
              <a:buNone/>
            </a:pPr>
            <a:r>
              <a:rPr lang="en-US" b="1"/>
              <a:t>This permit is </a:t>
            </a:r>
            <a:r>
              <a:rPr lang="en-US" b="1" i="1" u="sng">
                <a:solidFill>
                  <a:srgbClr val="A50021"/>
                </a:solidFill>
              </a:rPr>
              <a:t>only</a:t>
            </a:r>
            <a:r>
              <a:rPr lang="en-US" b="1"/>
              <a:t> valid when a BMV official signs it.</a:t>
            </a:r>
            <a:endParaRPr/>
          </a:p>
          <a:p>
            <a:pPr marL="0" lvl="0" indent="0" algn="l" rtl="0">
              <a:spcBef>
                <a:spcPts val="360"/>
              </a:spcBef>
              <a:spcAft>
                <a:spcPts val="0"/>
              </a:spcAft>
              <a:buClr>
                <a:schemeClr val="dk1"/>
              </a:buClr>
              <a:buSzPts val="1200"/>
              <a:buFont typeface="Noto Sans Symbols"/>
              <a:buNone/>
            </a:pPr>
            <a:r>
              <a:rPr lang="en-US" b="1"/>
              <a:t>Processing fee:  $1.00</a:t>
            </a:r>
            <a:endParaRPr/>
          </a:p>
          <a:p>
            <a:pPr marL="0" lvl="0" indent="0" algn="l" rtl="0">
              <a:spcBef>
                <a:spcPts val="360"/>
              </a:spcBef>
              <a:spcAft>
                <a:spcPts val="0"/>
              </a:spcAft>
              <a:buClr>
                <a:srgbClr val="A50021"/>
              </a:buClr>
              <a:buSzPts val="1200"/>
              <a:buFont typeface="Noto Sans Symbols"/>
              <a:buNone/>
            </a:pPr>
            <a:r>
              <a:rPr lang="en-US" b="1" i="1" u="sng">
                <a:solidFill>
                  <a:srgbClr val="A50021"/>
                </a:solidFill>
              </a:rPr>
              <a:t>Cannot</a:t>
            </a:r>
            <a:r>
              <a:rPr lang="en-US" b="1"/>
              <a:t> be issued more than once to the person or business per vehicle.</a:t>
            </a:r>
            <a:endParaRPr/>
          </a:p>
          <a:p>
            <a:pPr marL="0" lvl="0" indent="0" algn="l" rtl="0">
              <a:spcBef>
                <a:spcPts val="360"/>
              </a:spcBef>
              <a:spcAft>
                <a:spcPts val="0"/>
              </a:spcAft>
              <a:buClr>
                <a:schemeClr val="dk1"/>
              </a:buClr>
              <a:buSzPts val="1200"/>
              <a:buFont typeface="Noto Sans Symbols"/>
              <a:buNone/>
            </a:pPr>
            <a:endParaRPr b="1"/>
          </a:p>
          <a:p>
            <a:pPr marL="0" lvl="0" indent="0" algn="l" rtl="0">
              <a:spcBef>
                <a:spcPts val="360"/>
              </a:spcBef>
              <a:spcAft>
                <a:spcPts val="0"/>
              </a:spcAft>
              <a:buClr>
                <a:srgbClr val="A50021"/>
              </a:buClr>
              <a:buSzPts val="1200"/>
              <a:buFont typeface="Noto Sans Symbols"/>
              <a:buNone/>
            </a:pPr>
            <a:r>
              <a:rPr lang="en-US" b="1">
                <a:solidFill>
                  <a:srgbClr val="A50021"/>
                </a:solidFill>
              </a:rPr>
              <a:t>An issued permit allows the truck to show it can carry a load of goods.</a:t>
            </a:r>
            <a:endParaRPr b="1"/>
          </a:p>
          <a:p>
            <a:pPr marL="0" lvl="0" indent="0" algn="l" rtl="0">
              <a:spcBef>
                <a:spcPts val="360"/>
              </a:spcBef>
              <a:spcAft>
                <a:spcPts val="0"/>
              </a:spcAft>
              <a:buNone/>
            </a:pPr>
            <a:endParaRPr b="1"/>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81: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0" name="Google Shape;650;p81:notes"/>
          <p:cNvSpPr txBox="1">
            <a:spLocks noGrp="1"/>
          </p:cNvSpPr>
          <p:nvPr>
            <p:ph type="body" idx="1"/>
          </p:nvPr>
        </p:nvSpPr>
        <p:spPr>
          <a:xfrm>
            <a:off x="1238250" y="3329940"/>
            <a:ext cx="6819900" cy="3156303"/>
          </a:xfrm>
          <a:prstGeom prst="rect">
            <a:avLst/>
          </a:prstGeom>
          <a:noFill/>
          <a:ln>
            <a:noFill/>
          </a:ln>
        </p:spPr>
        <p:txBody>
          <a:bodyPr spcFirstLastPara="1" wrap="square" lIns="90300" tIns="45150" rIns="90300" bIns="45150" anchor="t" anchorCtr="0">
            <a:noAutofit/>
          </a:bodyPr>
          <a:lstStyle/>
          <a:p>
            <a:pPr marL="0" lvl="0" indent="0" algn="l" rtl="0">
              <a:spcBef>
                <a:spcPts val="0"/>
              </a:spcBef>
              <a:spcAft>
                <a:spcPts val="0"/>
              </a:spcAft>
              <a:buClr>
                <a:schemeClr val="dk1"/>
              </a:buClr>
              <a:buSzPts val="1000"/>
              <a:buFont typeface="Noto Sans Symbols"/>
              <a:buNone/>
            </a:pPr>
            <a:endParaRPr sz="1000" b="1"/>
          </a:p>
          <a:p>
            <a:pPr marL="0" lvl="0" indent="0" algn="l" rtl="0">
              <a:spcBef>
                <a:spcPts val="300"/>
              </a:spcBef>
              <a:spcAft>
                <a:spcPts val="0"/>
              </a:spcAft>
              <a:buClr>
                <a:schemeClr val="dk1"/>
              </a:buClr>
              <a:buSzPts val="1000"/>
              <a:buFont typeface="Noto Sans Symbols"/>
              <a:buNone/>
            </a:pPr>
            <a:endParaRPr sz="1000" b="1"/>
          </a:p>
          <a:p>
            <a:pPr marL="0" lvl="0" indent="0" algn="ctr" rtl="0">
              <a:spcBef>
                <a:spcPts val="360"/>
              </a:spcBef>
              <a:spcAft>
                <a:spcPts val="0"/>
              </a:spcAft>
              <a:buNone/>
            </a:pPr>
            <a:r>
              <a:rPr lang="en-US" b="1"/>
              <a:t>10K Laden Permit</a:t>
            </a:r>
            <a:endParaRPr/>
          </a:p>
          <a:p>
            <a:pPr marL="0" lvl="0" indent="0" algn="ctr" rtl="0">
              <a:spcBef>
                <a:spcPts val="360"/>
              </a:spcBef>
              <a:spcAft>
                <a:spcPts val="0"/>
              </a:spcAft>
              <a:buNone/>
            </a:pPr>
            <a:endParaRPr b="1"/>
          </a:p>
          <a:p>
            <a:pPr marL="0" lvl="0" indent="0" algn="l" rtl="0">
              <a:spcBef>
                <a:spcPts val="360"/>
              </a:spcBef>
              <a:spcAft>
                <a:spcPts val="0"/>
              </a:spcAft>
              <a:buClr>
                <a:schemeClr val="dk1"/>
              </a:buClr>
              <a:buSzPts val="1200"/>
              <a:buFont typeface="Noto Sans Symbols"/>
              <a:buNone/>
            </a:pPr>
            <a:r>
              <a:rPr lang="en-US" b="1"/>
              <a:t>Maine dealers licensed as a new car, used car, or equipment, </a:t>
            </a:r>
            <a:r>
              <a:rPr lang="en-US" b="1" i="1" u="sng">
                <a:solidFill>
                  <a:srgbClr val="A50021"/>
                </a:solidFill>
              </a:rPr>
              <a:t>and</a:t>
            </a:r>
            <a:r>
              <a:rPr lang="en-US" b="1"/>
              <a:t> a heavy trailer dealer can purchase a 10K permit to operate a laden vehicle over 10,000 pounds.</a:t>
            </a:r>
            <a:endParaRPr/>
          </a:p>
          <a:p>
            <a:pPr marL="0" lvl="0" indent="0" algn="l" rtl="0">
              <a:spcBef>
                <a:spcPts val="360"/>
              </a:spcBef>
              <a:spcAft>
                <a:spcPts val="0"/>
              </a:spcAft>
              <a:buClr>
                <a:schemeClr val="dk1"/>
              </a:buClr>
              <a:buSzPts val="1200"/>
              <a:buFont typeface="Noto Sans Symbols"/>
              <a:buNone/>
            </a:pPr>
            <a:r>
              <a:rPr lang="en-US" b="1"/>
              <a:t>The load </a:t>
            </a:r>
            <a:r>
              <a:rPr lang="en-US" b="1" i="1" u="sng">
                <a:solidFill>
                  <a:srgbClr val="A50021"/>
                </a:solidFill>
              </a:rPr>
              <a:t>must</a:t>
            </a:r>
            <a:r>
              <a:rPr lang="en-US" b="1"/>
              <a:t> consist of only one (1) automobile, truck or truck tractor or multiple trailers or equipment that a dealer is licensed to sell.</a:t>
            </a:r>
            <a:endParaRPr/>
          </a:p>
          <a:p>
            <a:pPr marL="0" lvl="0" indent="0" algn="l" rtl="0">
              <a:spcBef>
                <a:spcPts val="360"/>
              </a:spcBef>
              <a:spcAft>
                <a:spcPts val="0"/>
              </a:spcAft>
              <a:buClr>
                <a:schemeClr val="dk1"/>
              </a:buClr>
              <a:buSzPts val="1200"/>
              <a:buFont typeface="Noto Sans Symbols"/>
              <a:buNone/>
            </a:pPr>
            <a:r>
              <a:rPr lang="en-US" b="1"/>
              <a:t>$200 fee valid for one (1) year.</a:t>
            </a:r>
            <a:endParaRPr/>
          </a:p>
          <a:p>
            <a:pPr marL="0" lvl="0" indent="0" algn="l" rtl="0">
              <a:spcBef>
                <a:spcPts val="360"/>
              </a:spcBef>
              <a:spcAft>
                <a:spcPts val="0"/>
              </a:spcAft>
              <a:buClr>
                <a:schemeClr val="dk1"/>
              </a:buClr>
              <a:buSzPts val="1200"/>
              <a:buFont typeface="Noto Sans Symbols"/>
              <a:buNone/>
            </a:pPr>
            <a:endParaRPr b="1"/>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82: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8" name="Google Shape;658;p82:notes"/>
          <p:cNvSpPr txBox="1">
            <a:spLocks noGrp="1"/>
          </p:cNvSpPr>
          <p:nvPr>
            <p:ph type="body" idx="1"/>
          </p:nvPr>
        </p:nvSpPr>
        <p:spPr>
          <a:xfrm>
            <a:off x="1238250" y="3330575"/>
            <a:ext cx="6923088" cy="3073400"/>
          </a:xfrm>
          <a:prstGeom prst="rect">
            <a:avLst/>
          </a:prstGeom>
          <a:noFill/>
          <a:ln>
            <a:noFill/>
          </a:ln>
        </p:spPr>
        <p:txBody>
          <a:bodyPr spcFirstLastPara="1" wrap="square" lIns="90300" tIns="45150" rIns="90300" bIns="45150" anchor="t" anchorCtr="0">
            <a:noAutofit/>
          </a:bodyPr>
          <a:lstStyle/>
          <a:p>
            <a:pPr marL="0" lvl="0" indent="0" algn="ctr" rtl="0">
              <a:spcBef>
                <a:spcPts val="0"/>
              </a:spcBef>
              <a:spcAft>
                <a:spcPts val="0"/>
              </a:spcAft>
              <a:buNone/>
            </a:pPr>
            <a:r>
              <a:rPr lang="en-US" b="1"/>
              <a:t>Reduce or Increase Dealer Plates</a:t>
            </a:r>
            <a:endParaRPr b="1"/>
          </a:p>
          <a:p>
            <a:pPr marL="0" lvl="0" indent="0" algn="l" rtl="0">
              <a:spcBef>
                <a:spcPts val="360"/>
              </a:spcBef>
              <a:spcAft>
                <a:spcPts val="0"/>
              </a:spcAft>
              <a:buNone/>
            </a:pPr>
            <a:r>
              <a:rPr lang="en-US" b="1">
                <a:solidFill>
                  <a:srgbClr val="FF0000"/>
                </a:solidFill>
              </a:rPr>
              <a:t>Reduction of Dealer Plates:</a:t>
            </a:r>
            <a:endParaRPr/>
          </a:p>
          <a:p>
            <a:pPr marL="0" lvl="0" indent="-76200" algn="l" rtl="0">
              <a:spcBef>
                <a:spcPts val="600"/>
              </a:spcBef>
              <a:spcAft>
                <a:spcPts val="0"/>
              </a:spcAft>
              <a:buClr>
                <a:schemeClr val="dk1"/>
              </a:buClr>
              <a:buSzPts val="1200"/>
              <a:buFont typeface="Noto Sans Symbols"/>
              <a:buChar char="❖"/>
            </a:pPr>
            <a:r>
              <a:rPr lang="en-US"/>
              <a:t>A dealership </a:t>
            </a:r>
            <a:r>
              <a:rPr lang="en-US" u="sng"/>
              <a:t>must</a:t>
            </a:r>
            <a:r>
              <a:rPr lang="en-US"/>
              <a:t> sell 12 vehicles in a 12 month period, or there is a reduction of their dealer plates to two (2) plates including any family and service plates; for which the family plate would be required to be surrendered.</a:t>
            </a:r>
            <a:endParaRPr/>
          </a:p>
          <a:p>
            <a:pPr marL="0" lvl="0" indent="0" algn="l" rtl="0">
              <a:spcBef>
                <a:spcPts val="360"/>
              </a:spcBef>
              <a:spcAft>
                <a:spcPts val="0"/>
              </a:spcAft>
              <a:buNone/>
            </a:pPr>
            <a:r>
              <a:rPr lang="en-US" b="1">
                <a:solidFill>
                  <a:srgbClr val="FF0000"/>
                </a:solidFill>
              </a:rPr>
              <a:t>Increase of Dealer Plates:</a:t>
            </a:r>
            <a:endParaRPr/>
          </a:p>
          <a:p>
            <a:pPr marL="0" lvl="0" indent="0" algn="l" rtl="0">
              <a:spcBef>
                <a:spcPts val="360"/>
              </a:spcBef>
              <a:spcAft>
                <a:spcPts val="0"/>
              </a:spcAft>
              <a:buNone/>
            </a:pPr>
            <a:r>
              <a:rPr lang="en-US" b="1"/>
              <a:t>Additional dealer business plates may be obtained once the Dealer Section at BMV verifies the total sales for a time period to calculate the number of business plates that a  dealership may have.</a:t>
            </a:r>
            <a:endParaRPr/>
          </a:p>
          <a:p>
            <a:pPr marL="0" lvl="0" indent="0" algn="l" rtl="0">
              <a:spcBef>
                <a:spcPts val="360"/>
              </a:spcBef>
              <a:spcAft>
                <a:spcPts val="0"/>
              </a:spcAft>
              <a:buNone/>
            </a:pPr>
            <a:r>
              <a:rPr lang="en-US" b="1"/>
              <a:t>Another good reason to mail in MVD-15’s Notice Sales to the Dealer Section in a timely manner.</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83: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5" name="Google Shape;665;p83:notes"/>
          <p:cNvSpPr txBox="1">
            <a:spLocks noGrp="1"/>
          </p:cNvSpPr>
          <p:nvPr>
            <p:ph type="body" idx="1"/>
          </p:nvPr>
        </p:nvSpPr>
        <p:spPr>
          <a:xfrm>
            <a:off x="1211265" y="3275013"/>
            <a:ext cx="6816725" cy="1492250"/>
          </a:xfrm>
          <a:prstGeom prst="rect">
            <a:avLst/>
          </a:prstGeom>
          <a:noFill/>
          <a:ln>
            <a:noFill/>
          </a:ln>
        </p:spPr>
        <p:txBody>
          <a:bodyPr spcFirstLastPara="1" wrap="square" lIns="90300" tIns="45150" rIns="90300" bIns="45150" anchor="t" anchorCtr="0">
            <a:noAutofit/>
          </a:bodyPr>
          <a:lstStyle/>
          <a:p>
            <a:pPr marL="0" lvl="0" indent="0" algn="ctr" rtl="0">
              <a:spcBef>
                <a:spcPts val="0"/>
              </a:spcBef>
              <a:spcAft>
                <a:spcPts val="0"/>
              </a:spcAft>
              <a:buNone/>
            </a:pPr>
            <a:r>
              <a:rPr lang="en-US" b="1"/>
              <a:t>Loss of Dealer Plates</a:t>
            </a:r>
            <a:br>
              <a:rPr lang="en-US" b="1"/>
            </a:br>
            <a:endParaRPr b="1"/>
          </a:p>
          <a:p>
            <a:pPr marL="0" lvl="0" indent="0" algn="l" rtl="0">
              <a:spcBef>
                <a:spcPts val="600"/>
              </a:spcBef>
              <a:spcAft>
                <a:spcPts val="0"/>
              </a:spcAft>
              <a:buNone/>
            </a:pPr>
            <a:r>
              <a:rPr lang="en-US" b="1"/>
              <a:t>Please complete one of the following forms if a dealer plate becomes lost, mutilated, or destroyed and include $5 per plate and $0.50 per validation sticker.</a:t>
            </a:r>
            <a:endParaRPr/>
          </a:p>
          <a:p>
            <a:pPr marL="0" lvl="0" indent="0" algn="l" rtl="0">
              <a:spcBef>
                <a:spcPts val="600"/>
              </a:spcBef>
              <a:spcAft>
                <a:spcPts val="0"/>
              </a:spcAft>
              <a:buNone/>
            </a:pPr>
            <a:r>
              <a:rPr lang="en-US" b="1"/>
              <a:t>If stolen, you </a:t>
            </a:r>
            <a:r>
              <a:rPr lang="en-US" b="1" u="sng"/>
              <a:t>must</a:t>
            </a:r>
            <a:r>
              <a:rPr lang="en-US" b="1"/>
              <a:t> notify local law enforcement.</a:t>
            </a:r>
            <a:endParaRPr b="1"/>
          </a:p>
          <a:p>
            <a:pPr marL="0" lvl="0" indent="0" algn="l" rtl="0">
              <a:spcBef>
                <a:spcPts val="360"/>
              </a:spcBef>
              <a:spcAft>
                <a:spcPts val="0"/>
              </a:spcAft>
              <a:buNone/>
            </a:pPr>
            <a:endParaRPr b="1"/>
          </a:p>
          <a:p>
            <a:pPr marL="0" lvl="0" indent="0" algn="l" rtl="0">
              <a:spcBef>
                <a:spcPts val="360"/>
              </a:spcBef>
              <a:spcAft>
                <a:spcPts val="0"/>
              </a:spcAft>
              <a:buNone/>
            </a:pPr>
            <a:endParaRPr b="1"/>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8d04f188a9_0_0: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8d04f188a9_0_0: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681" name="Google Shape;681;g8d04f188a9_0_0: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8d1d32b67f_1_178: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8d1d32b67f_1_178: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688" name="Google Shape;688;g8d1d32b67f_1_178: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8d1d32b67f_0_1: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8d1d32b67f_0_1: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695" name="Google Shape;695;g8d1d32b67f_0_1: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8d1d32b67f_0_7: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8d1d32b67f_0_7: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702" name="Google Shape;702;g8d1d32b67f_0_7: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8d04f188a9_0_12: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8d04f188a9_0_12: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709" name="Google Shape;709;g8d04f188a9_0_12: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2900363" y="523875"/>
            <a:ext cx="3506787" cy="2632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p8:notes"/>
          <p:cNvSpPr txBox="1">
            <a:spLocks noGrp="1"/>
          </p:cNvSpPr>
          <p:nvPr>
            <p:ph type="body" idx="1"/>
          </p:nvPr>
        </p:nvSpPr>
        <p:spPr>
          <a:xfrm>
            <a:off x="1238250" y="3194050"/>
            <a:ext cx="6923088" cy="3505200"/>
          </a:xfrm>
          <a:prstGeom prst="rect">
            <a:avLst/>
          </a:prstGeom>
          <a:noFill/>
          <a:ln>
            <a:noFill/>
          </a:ln>
        </p:spPr>
        <p:txBody>
          <a:bodyPr spcFirstLastPara="1" wrap="square" lIns="90300" tIns="45150" rIns="90300" bIns="45150" anchor="t" anchorCtr="0">
            <a:noAutofit/>
          </a:bodyPr>
          <a:lstStyle/>
          <a:p>
            <a:pPr marL="228600" lvl="0" indent="-228600" algn="l" rtl="0">
              <a:lnSpc>
                <a:spcPct val="90000"/>
              </a:lnSpc>
              <a:spcBef>
                <a:spcPts val="27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8d04f188a9_0_24: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8d04f188a9_0_24: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716" name="Google Shape;716;g8d04f188a9_0_24: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8d04f188a9_0_18: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8d04f188a9_0_18: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723" name="Google Shape;723;g8d04f188a9_0_18: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8d04f188a9_0_6: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8d04f188a9_0_6: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730" name="Google Shape;730;g8d04f188a9_0_6: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8d04f188a9_0_34: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8d04f188a9_0_34: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737" name="Google Shape;737;g8d04f188a9_0_34: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8d04f188a9_0_40: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8d04f188a9_0_40: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744" name="Google Shape;744;g8d04f188a9_0_40: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8d04f188a9_0_46: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8d04f188a9_0_46: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751" name="Google Shape;751;g8d04f188a9_0_46: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8d04f188a9_0_52: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8d04f188a9_0_52: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758" name="Google Shape;758;g8d04f188a9_0_52: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8d04f188a9_0_98: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8d04f188a9_0_98: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765" name="Google Shape;765;g8d04f188a9_0_98: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8d04f188a9_0_64: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8d04f188a9_0_64: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772" name="Google Shape;772;g8d04f188a9_0_64: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8d1d32b67f_0_37:notes"/>
          <p:cNvSpPr>
            <a:spLocks noGrp="1" noRot="1" noChangeAspect="1"/>
          </p:cNvSpPr>
          <p:nvPr>
            <p:ph type="sldImg" idx="2"/>
          </p:nvPr>
        </p:nvSpPr>
        <p:spPr>
          <a:xfrm>
            <a:off x="2900363" y="523875"/>
            <a:ext cx="3506700" cy="2632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8d1d32b67f_0_37:notes"/>
          <p:cNvSpPr txBox="1">
            <a:spLocks noGrp="1"/>
          </p:cNvSpPr>
          <p:nvPr>
            <p:ph type="body" idx="1"/>
          </p:nvPr>
        </p:nvSpPr>
        <p:spPr>
          <a:xfrm>
            <a:off x="1238250" y="3329940"/>
            <a:ext cx="6819900" cy="3156300"/>
          </a:xfrm>
          <a:prstGeom prst="rect">
            <a:avLst/>
          </a:prstGeom>
        </p:spPr>
        <p:txBody>
          <a:bodyPr spcFirstLastPara="1" wrap="square" lIns="90300" tIns="45150" rIns="90300" bIns="45150" anchor="t" anchorCtr="0">
            <a:noAutofit/>
          </a:bodyPr>
          <a:lstStyle/>
          <a:p>
            <a:pPr marL="0" lvl="0" indent="0" algn="l" rtl="0">
              <a:spcBef>
                <a:spcPts val="360"/>
              </a:spcBef>
              <a:spcAft>
                <a:spcPts val="0"/>
              </a:spcAft>
              <a:buNone/>
            </a:pPr>
            <a:endParaRPr/>
          </a:p>
        </p:txBody>
      </p:sp>
      <p:sp>
        <p:nvSpPr>
          <p:cNvPr id="779" name="Google Shape;779;g8d1d32b67f_0_37:notes"/>
          <p:cNvSpPr txBox="1">
            <a:spLocks noGrp="1"/>
          </p:cNvSpPr>
          <p:nvPr>
            <p:ph type="sldNum" idx="12"/>
          </p:nvPr>
        </p:nvSpPr>
        <p:spPr>
          <a:xfrm>
            <a:off x="5275264" y="6659880"/>
            <a:ext cx="4021200" cy="350400"/>
          </a:xfrm>
          <a:prstGeom prst="rect">
            <a:avLst/>
          </a:prstGeom>
        </p:spPr>
        <p:txBody>
          <a:bodyPr spcFirstLastPara="1" wrap="square" lIns="90300" tIns="45150" rIns="90300" bIns="451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7f28b10ad4_0_612"/>
          <p:cNvSpPr/>
          <p:nvPr/>
        </p:nvSpPr>
        <p:spPr>
          <a:xfrm>
            <a:off x="1524800" y="896808"/>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5" name="Google Shape;15;g7f28b10ad4_0_612"/>
          <p:cNvSpPr/>
          <p:nvPr/>
        </p:nvSpPr>
        <p:spPr>
          <a:xfrm rot="10800000">
            <a:off x="6537563" y="4457271"/>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6" name="Google Shape;16;g7f28b10ad4_0_612"/>
          <p:cNvCxnSpPr/>
          <p:nvPr/>
        </p:nvCxnSpPr>
        <p:spPr>
          <a:xfrm>
            <a:off x="4359602" y="3756618"/>
            <a:ext cx="424800" cy="0"/>
          </a:xfrm>
          <a:prstGeom prst="straightConnector1">
            <a:avLst/>
          </a:prstGeom>
          <a:noFill/>
          <a:ln w="38100" cap="flat" cmpd="sng">
            <a:solidFill>
              <a:schemeClr val="accent4"/>
            </a:solidFill>
            <a:prstDash val="solid"/>
            <a:round/>
            <a:headEnd type="none" w="sm" len="sm"/>
            <a:tailEnd type="none" w="sm" len="sm"/>
          </a:ln>
        </p:spPr>
      </p:cxnSp>
      <p:sp>
        <p:nvSpPr>
          <p:cNvPr id="17" name="Google Shape;17;g7f28b10ad4_0_612"/>
          <p:cNvSpPr txBox="1">
            <a:spLocks noGrp="1"/>
          </p:cNvSpPr>
          <p:nvPr>
            <p:ph type="ctrTitle"/>
          </p:nvPr>
        </p:nvSpPr>
        <p:spPr>
          <a:xfrm>
            <a:off x="1680302" y="1585234"/>
            <a:ext cx="5783400" cy="1943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18" name="Google Shape;18;g7f28b10ad4_0_612"/>
          <p:cNvSpPr txBox="1">
            <a:spLocks noGrp="1"/>
          </p:cNvSpPr>
          <p:nvPr>
            <p:ph type="subTitle" idx="1"/>
          </p:nvPr>
        </p:nvSpPr>
        <p:spPr>
          <a:xfrm>
            <a:off x="1680302" y="4065933"/>
            <a:ext cx="5783400" cy="121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9" name="Google Shape;19;g7f28b10ad4_0_6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g7f28b10ad4_0_655"/>
          <p:cNvSpPr/>
          <p:nvPr/>
        </p:nvSpPr>
        <p:spPr>
          <a:xfrm>
            <a:off x="150" y="6769100"/>
            <a:ext cx="9143700" cy="88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g7f28b10ad4_0_655"/>
          <p:cNvSpPr txBox="1">
            <a:spLocks noGrp="1"/>
          </p:cNvSpPr>
          <p:nvPr>
            <p:ph type="title" hasCustomPrompt="1"/>
          </p:nvPr>
        </p:nvSpPr>
        <p:spPr>
          <a:xfrm>
            <a:off x="387900" y="1536600"/>
            <a:ext cx="8368200" cy="2051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3000"/>
              <a:buNone/>
              <a:defRPr sz="13000">
                <a:solidFill>
                  <a:schemeClr val="accent5"/>
                </a:solidFill>
              </a:defRPr>
            </a:lvl1pPr>
            <a:lvl2pPr lvl="1" algn="ctr" rtl="0">
              <a:spcBef>
                <a:spcPts val="0"/>
              </a:spcBef>
              <a:spcAft>
                <a:spcPts val="0"/>
              </a:spcAft>
              <a:buClr>
                <a:schemeClr val="accent5"/>
              </a:buClr>
              <a:buSzPts val="13000"/>
              <a:buNone/>
              <a:defRPr sz="13000">
                <a:solidFill>
                  <a:schemeClr val="accent5"/>
                </a:solidFill>
              </a:defRPr>
            </a:lvl2pPr>
            <a:lvl3pPr lvl="2" algn="ctr" rtl="0">
              <a:spcBef>
                <a:spcPts val="0"/>
              </a:spcBef>
              <a:spcAft>
                <a:spcPts val="0"/>
              </a:spcAft>
              <a:buClr>
                <a:schemeClr val="accent5"/>
              </a:buClr>
              <a:buSzPts val="13000"/>
              <a:buNone/>
              <a:defRPr sz="13000">
                <a:solidFill>
                  <a:schemeClr val="accent5"/>
                </a:solidFill>
              </a:defRPr>
            </a:lvl3pPr>
            <a:lvl4pPr lvl="3" algn="ctr" rtl="0">
              <a:spcBef>
                <a:spcPts val="0"/>
              </a:spcBef>
              <a:spcAft>
                <a:spcPts val="0"/>
              </a:spcAft>
              <a:buClr>
                <a:schemeClr val="accent5"/>
              </a:buClr>
              <a:buSzPts val="13000"/>
              <a:buNone/>
              <a:defRPr sz="13000">
                <a:solidFill>
                  <a:schemeClr val="accent5"/>
                </a:solidFill>
              </a:defRPr>
            </a:lvl4pPr>
            <a:lvl5pPr lvl="4" algn="ctr" rtl="0">
              <a:spcBef>
                <a:spcPts val="0"/>
              </a:spcBef>
              <a:spcAft>
                <a:spcPts val="0"/>
              </a:spcAft>
              <a:buClr>
                <a:schemeClr val="accent5"/>
              </a:buClr>
              <a:buSzPts val="13000"/>
              <a:buNone/>
              <a:defRPr sz="13000">
                <a:solidFill>
                  <a:schemeClr val="accent5"/>
                </a:solidFill>
              </a:defRPr>
            </a:lvl5pPr>
            <a:lvl6pPr lvl="5" algn="ctr" rtl="0">
              <a:spcBef>
                <a:spcPts val="0"/>
              </a:spcBef>
              <a:spcAft>
                <a:spcPts val="0"/>
              </a:spcAft>
              <a:buClr>
                <a:schemeClr val="accent5"/>
              </a:buClr>
              <a:buSzPts val="13000"/>
              <a:buNone/>
              <a:defRPr sz="13000">
                <a:solidFill>
                  <a:schemeClr val="accent5"/>
                </a:solidFill>
              </a:defRPr>
            </a:lvl6pPr>
            <a:lvl7pPr lvl="6" algn="ctr" rtl="0">
              <a:spcBef>
                <a:spcPts val="0"/>
              </a:spcBef>
              <a:spcAft>
                <a:spcPts val="0"/>
              </a:spcAft>
              <a:buClr>
                <a:schemeClr val="accent5"/>
              </a:buClr>
              <a:buSzPts val="13000"/>
              <a:buNone/>
              <a:defRPr sz="13000">
                <a:solidFill>
                  <a:schemeClr val="accent5"/>
                </a:solidFill>
              </a:defRPr>
            </a:lvl7pPr>
            <a:lvl8pPr lvl="7" algn="ctr" rtl="0">
              <a:spcBef>
                <a:spcPts val="0"/>
              </a:spcBef>
              <a:spcAft>
                <a:spcPts val="0"/>
              </a:spcAft>
              <a:buClr>
                <a:schemeClr val="accent5"/>
              </a:buClr>
              <a:buSzPts val="13000"/>
              <a:buNone/>
              <a:defRPr sz="13000">
                <a:solidFill>
                  <a:schemeClr val="accent5"/>
                </a:solidFill>
              </a:defRPr>
            </a:lvl8pPr>
            <a:lvl9pPr lvl="8" algn="ctr" rtl="0">
              <a:spcBef>
                <a:spcPts val="0"/>
              </a:spcBef>
              <a:spcAft>
                <a:spcPts val="0"/>
              </a:spcAft>
              <a:buClr>
                <a:schemeClr val="accent5"/>
              </a:buClr>
              <a:buSzPts val="13000"/>
              <a:buNone/>
              <a:defRPr sz="13000">
                <a:solidFill>
                  <a:schemeClr val="accent5"/>
                </a:solidFill>
              </a:defRPr>
            </a:lvl9pPr>
          </a:lstStyle>
          <a:p>
            <a:r>
              <a:t>xx%</a:t>
            </a:r>
          </a:p>
        </p:txBody>
      </p:sp>
      <p:sp>
        <p:nvSpPr>
          <p:cNvPr id="59" name="Google Shape;59;g7f28b10ad4_0_655"/>
          <p:cNvSpPr txBox="1">
            <a:spLocks noGrp="1"/>
          </p:cNvSpPr>
          <p:nvPr>
            <p:ph type="body" idx="1"/>
          </p:nvPr>
        </p:nvSpPr>
        <p:spPr>
          <a:xfrm>
            <a:off x="387900" y="3892600"/>
            <a:ext cx="8368200" cy="14289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0" name="Google Shape;60;g7f28b10ad4_0_65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g7f28b10ad4_0_66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3"/>
        <p:cNvGrpSpPr/>
        <p:nvPr/>
      </p:nvGrpSpPr>
      <p:grpSpPr>
        <a:xfrm>
          <a:off x="0" y="0"/>
          <a:ext cx="0" cy="0"/>
          <a:chOff x="0" y="0"/>
          <a:chExt cx="0" cy="0"/>
        </a:xfrm>
      </p:grpSpPr>
      <p:sp>
        <p:nvSpPr>
          <p:cNvPr id="64" name="Google Shape;64;g7f28b10ad4_0_662"/>
          <p:cNvSpPr txBox="1">
            <a:spLocks noGrp="1"/>
          </p:cNvSpPr>
          <p:nvPr>
            <p:ph type="title"/>
          </p:nvPr>
        </p:nvSpPr>
        <p:spPr>
          <a:xfrm>
            <a:off x="1828800" y="609600"/>
            <a:ext cx="66294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5" name="Google Shape;65;g7f28b10ad4_0_662"/>
          <p:cNvSpPr txBox="1">
            <a:spLocks noGrp="1"/>
          </p:cNvSpPr>
          <p:nvPr>
            <p:ph type="body" idx="1"/>
          </p:nvPr>
        </p:nvSpPr>
        <p:spPr>
          <a:xfrm>
            <a:off x="1828800" y="1981200"/>
            <a:ext cx="66294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66"/>
        <p:cNvGrpSpPr/>
        <p:nvPr/>
      </p:nvGrpSpPr>
      <p:grpSpPr>
        <a:xfrm>
          <a:off x="0" y="0"/>
          <a:ext cx="0" cy="0"/>
          <a:chOff x="0" y="0"/>
          <a:chExt cx="0" cy="0"/>
        </a:xfrm>
      </p:grpSpPr>
      <p:sp>
        <p:nvSpPr>
          <p:cNvPr id="67" name="Google Shape;67;g7f28b10ad4_0_665"/>
          <p:cNvSpPr txBox="1">
            <a:spLocks noGrp="1"/>
          </p:cNvSpPr>
          <p:nvPr>
            <p:ph type="title"/>
          </p:nvPr>
        </p:nvSpPr>
        <p:spPr>
          <a:xfrm>
            <a:off x="990600" y="457200"/>
            <a:ext cx="77724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8" name="Google Shape;68;g7f28b10ad4_0_665"/>
          <p:cNvSpPr txBox="1">
            <a:spLocks noGrp="1"/>
          </p:cNvSpPr>
          <p:nvPr>
            <p:ph type="body" idx="1"/>
          </p:nvPr>
        </p:nvSpPr>
        <p:spPr>
          <a:xfrm>
            <a:off x="990600" y="1828800"/>
            <a:ext cx="38100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9" name="Google Shape;69;g7f28b10ad4_0_665"/>
          <p:cNvSpPr txBox="1">
            <a:spLocks noGrp="1"/>
          </p:cNvSpPr>
          <p:nvPr>
            <p:ph type="body" idx="2"/>
          </p:nvPr>
        </p:nvSpPr>
        <p:spPr>
          <a:xfrm>
            <a:off x="4953000" y="1828800"/>
            <a:ext cx="3810000" cy="198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0" name="Google Shape;70;g7f28b10ad4_0_665"/>
          <p:cNvSpPr txBox="1">
            <a:spLocks noGrp="1"/>
          </p:cNvSpPr>
          <p:nvPr>
            <p:ph type="body" idx="3"/>
          </p:nvPr>
        </p:nvSpPr>
        <p:spPr>
          <a:xfrm>
            <a:off x="4953000" y="3962400"/>
            <a:ext cx="3810000" cy="198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1" name="Google Shape;71;g7f28b10ad4_0_665"/>
          <p:cNvSpPr txBox="1">
            <a:spLocks noGrp="1"/>
          </p:cNvSpPr>
          <p:nvPr>
            <p:ph type="dt" idx="10"/>
          </p:nvPr>
        </p:nvSpPr>
        <p:spPr>
          <a:xfrm>
            <a:off x="5164138" y="6249988"/>
            <a:ext cx="37863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72" name="Google Shape;72;g7f28b10ad4_0_665"/>
          <p:cNvSpPr txBox="1">
            <a:spLocks noGrp="1"/>
          </p:cNvSpPr>
          <p:nvPr>
            <p:ph type="ftr" idx="11"/>
          </p:nvPr>
        </p:nvSpPr>
        <p:spPr>
          <a:xfrm>
            <a:off x="193675" y="6249988"/>
            <a:ext cx="37863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73" name="Google Shape;73;g7f28b10ad4_0_665"/>
          <p:cNvSpPr txBox="1">
            <a:spLocks noGrp="1"/>
          </p:cNvSpPr>
          <p:nvPr>
            <p:ph type="sldNum" idx="12"/>
          </p:nvPr>
        </p:nvSpPr>
        <p:spPr>
          <a:xfrm>
            <a:off x="3990975" y="6249988"/>
            <a:ext cx="11619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1" i="0" u="none" strike="noStrike" cap="none">
                <a:solidFill>
                  <a:schemeClr val="dk1"/>
                </a:solidFill>
                <a:latin typeface="Times New Roman"/>
                <a:ea typeface="Times New Roman"/>
                <a:cs typeface="Times New Roman"/>
                <a:sym typeface="Times New Roman"/>
              </a:defRPr>
            </a:lvl1pPr>
            <a:lvl2pPr marL="0" marR="0" lvl="1" indent="0" algn="l" rtl="0">
              <a:spcBef>
                <a:spcPts val="0"/>
              </a:spcBef>
              <a:spcAft>
                <a:spcPts val="0"/>
              </a:spcAft>
              <a:buNone/>
              <a:defRPr sz="2400" b="1" i="0" u="none" strike="noStrike" cap="none">
                <a:solidFill>
                  <a:schemeClr val="dk1"/>
                </a:solidFill>
                <a:latin typeface="Times New Roman"/>
                <a:ea typeface="Times New Roman"/>
                <a:cs typeface="Times New Roman"/>
                <a:sym typeface="Times New Roman"/>
              </a:defRPr>
            </a:lvl2pPr>
            <a:lvl3pPr marL="0" marR="0" lvl="2" indent="0" algn="l" rtl="0">
              <a:spcBef>
                <a:spcPts val="0"/>
              </a:spcBef>
              <a:spcAft>
                <a:spcPts val="0"/>
              </a:spcAft>
              <a:buNone/>
              <a:defRPr sz="2400" b="1" i="0" u="none" strike="noStrike" cap="none">
                <a:solidFill>
                  <a:schemeClr val="dk1"/>
                </a:solidFill>
                <a:latin typeface="Times New Roman"/>
                <a:ea typeface="Times New Roman"/>
                <a:cs typeface="Times New Roman"/>
                <a:sym typeface="Times New Roman"/>
              </a:defRPr>
            </a:lvl3pPr>
            <a:lvl4pPr marL="0" marR="0" lvl="3" indent="0" algn="l" rtl="0">
              <a:spcBef>
                <a:spcPts val="0"/>
              </a:spcBef>
              <a:spcAft>
                <a:spcPts val="0"/>
              </a:spcAft>
              <a:buNone/>
              <a:defRPr sz="2400" b="1" i="0" u="none" strike="noStrike" cap="none">
                <a:solidFill>
                  <a:schemeClr val="dk1"/>
                </a:solidFill>
                <a:latin typeface="Times New Roman"/>
                <a:ea typeface="Times New Roman"/>
                <a:cs typeface="Times New Roman"/>
                <a:sym typeface="Times New Roman"/>
              </a:defRPr>
            </a:lvl4pPr>
            <a:lvl5pPr marL="0" marR="0" lvl="4" indent="0" algn="l" rtl="0">
              <a:spcBef>
                <a:spcPts val="0"/>
              </a:spcBef>
              <a:spcAft>
                <a:spcPts val="0"/>
              </a:spcAft>
              <a:buNone/>
              <a:defRPr sz="2400" b="1" i="0" u="none" strike="noStrike" cap="none">
                <a:solidFill>
                  <a:schemeClr val="dk1"/>
                </a:solidFill>
                <a:latin typeface="Times New Roman"/>
                <a:ea typeface="Times New Roman"/>
                <a:cs typeface="Times New Roman"/>
                <a:sym typeface="Times New Roman"/>
              </a:defRPr>
            </a:lvl5pPr>
            <a:lvl6pPr marL="0" marR="0" lvl="5" indent="0" algn="l" rtl="0">
              <a:spcBef>
                <a:spcPts val="0"/>
              </a:spcBef>
              <a:spcAft>
                <a:spcPts val="0"/>
              </a:spcAft>
              <a:buNone/>
              <a:defRPr sz="2400" b="1" i="0" u="none" strike="noStrike" cap="none">
                <a:solidFill>
                  <a:schemeClr val="dk1"/>
                </a:solidFill>
                <a:latin typeface="Times New Roman"/>
                <a:ea typeface="Times New Roman"/>
                <a:cs typeface="Times New Roman"/>
                <a:sym typeface="Times New Roman"/>
              </a:defRPr>
            </a:lvl6pPr>
            <a:lvl7pPr marL="0" marR="0" lvl="6" indent="0" algn="l" rtl="0">
              <a:spcBef>
                <a:spcPts val="0"/>
              </a:spcBef>
              <a:spcAft>
                <a:spcPts val="0"/>
              </a:spcAft>
              <a:buNone/>
              <a:defRPr sz="2400" b="1" i="0" u="none" strike="noStrike" cap="none">
                <a:solidFill>
                  <a:schemeClr val="dk1"/>
                </a:solidFill>
                <a:latin typeface="Times New Roman"/>
                <a:ea typeface="Times New Roman"/>
                <a:cs typeface="Times New Roman"/>
                <a:sym typeface="Times New Roman"/>
              </a:defRPr>
            </a:lvl7pPr>
            <a:lvl8pPr marL="0" marR="0" lvl="7" indent="0" algn="l" rtl="0">
              <a:spcBef>
                <a:spcPts val="0"/>
              </a:spcBef>
              <a:spcAft>
                <a:spcPts val="0"/>
              </a:spcAft>
              <a:buNone/>
              <a:defRPr sz="2400" b="1" i="0" u="none" strike="noStrike" cap="none">
                <a:solidFill>
                  <a:schemeClr val="dk1"/>
                </a:solidFill>
                <a:latin typeface="Times New Roman"/>
                <a:ea typeface="Times New Roman"/>
                <a:cs typeface="Times New Roman"/>
                <a:sym typeface="Times New Roman"/>
              </a:defRPr>
            </a:lvl8pPr>
            <a:lvl9pPr marL="0" marR="0" lvl="8" indent="0" algn="l" rtl="0">
              <a:spcBef>
                <a:spcPts val="0"/>
              </a:spcBef>
              <a:spcAft>
                <a:spcPts val="0"/>
              </a:spcAft>
              <a:buNone/>
              <a:defRPr sz="2400" b="1" i="0" u="none" strike="noStrike" cap="none">
                <a:solidFill>
                  <a:schemeClr val="dk1"/>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74"/>
        <p:cNvGrpSpPr/>
        <p:nvPr/>
      </p:nvGrpSpPr>
      <p:grpSpPr>
        <a:xfrm>
          <a:off x="0" y="0"/>
          <a:ext cx="0" cy="0"/>
          <a:chOff x="0" y="0"/>
          <a:chExt cx="0" cy="0"/>
        </a:xfrm>
      </p:grpSpPr>
      <p:sp>
        <p:nvSpPr>
          <p:cNvPr id="75" name="Google Shape;75;g7f28b10ad4_0_673"/>
          <p:cNvSpPr txBox="1">
            <a:spLocks noGrp="1"/>
          </p:cNvSpPr>
          <p:nvPr>
            <p:ph type="title"/>
          </p:nvPr>
        </p:nvSpPr>
        <p:spPr>
          <a:xfrm>
            <a:off x="1828800" y="609600"/>
            <a:ext cx="66294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76" name="Google Shape;76;g7f28b10ad4_0_673"/>
          <p:cNvSpPr>
            <a:spLocks noGrp="1"/>
          </p:cNvSpPr>
          <p:nvPr>
            <p:ph type="clipArt" idx="2"/>
          </p:nvPr>
        </p:nvSpPr>
        <p:spPr>
          <a:xfrm>
            <a:off x="1828800" y="1981200"/>
            <a:ext cx="32385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77" name="Google Shape;77;g7f28b10ad4_0_673"/>
          <p:cNvSpPr txBox="1">
            <a:spLocks noGrp="1"/>
          </p:cNvSpPr>
          <p:nvPr>
            <p:ph type="body" idx="1"/>
          </p:nvPr>
        </p:nvSpPr>
        <p:spPr>
          <a:xfrm>
            <a:off x="5219700" y="1981200"/>
            <a:ext cx="32385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78"/>
        <p:cNvGrpSpPr/>
        <p:nvPr/>
      </p:nvGrpSpPr>
      <p:grpSpPr>
        <a:xfrm>
          <a:off x="0" y="0"/>
          <a:ext cx="0" cy="0"/>
          <a:chOff x="0" y="0"/>
          <a:chExt cx="0" cy="0"/>
        </a:xfrm>
      </p:grpSpPr>
      <p:sp>
        <p:nvSpPr>
          <p:cNvPr id="79" name="Google Shape;79;g7f28b10ad4_0_677"/>
          <p:cNvSpPr txBox="1">
            <a:spLocks noGrp="1"/>
          </p:cNvSpPr>
          <p:nvPr>
            <p:ph type="title"/>
          </p:nvPr>
        </p:nvSpPr>
        <p:spPr>
          <a:xfrm>
            <a:off x="990600" y="457200"/>
            <a:ext cx="77724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0" name="Google Shape;80;g7f28b10ad4_0_677"/>
          <p:cNvSpPr txBox="1">
            <a:spLocks noGrp="1"/>
          </p:cNvSpPr>
          <p:nvPr>
            <p:ph type="body" idx="1"/>
          </p:nvPr>
        </p:nvSpPr>
        <p:spPr>
          <a:xfrm>
            <a:off x="990600" y="1828800"/>
            <a:ext cx="38100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81" name="Google Shape;81;g7f28b10ad4_0_677"/>
          <p:cNvSpPr txBox="1">
            <a:spLocks noGrp="1"/>
          </p:cNvSpPr>
          <p:nvPr>
            <p:ph type="body" idx="2"/>
          </p:nvPr>
        </p:nvSpPr>
        <p:spPr>
          <a:xfrm>
            <a:off x="4953000" y="1828800"/>
            <a:ext cx="3810000" cy="198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82" name="Google Shape;82;g7f28b10ad4_0_677"/>
          <p:cNvSpPr txBox="1">
            <a:spLocks noGrp="1"/>
          </p:cNvSpPr>
          <p:nvPr>
            <p:ph type="body" idx="3"/>
          </p:nvPr>
        </p:nvSpPr>
        <p:spPr>
          <a:xfrm>
            <a:off x="4953000" y="3962400"/>
            <a:ext cx="3810000" cy="198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83" name="Google Shape;83;g7f28b10ad4_0_677"/>
          <p:cNvSpPr txBox="1">
            <a:spLocks noGrp="1"/>
          </p:cNvSpPr>
          <p:nvPr>
            <p:ph type="dt" idx="10"/>
          </p:nvPr>
        </p:nvSpPr>
        <p:spPr>
          <a:xfrm>
            <a:off x="5164138" y="6249988"/>
            <a:ext cx="37863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1">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84" name="Google Shape;84;g7f28b10ad4_0_677"/>
          <p:cNvSpPr txBox="1">
            <a:spLocks noGrp="1"/>
          </p:cNvSpPr>
          <p:nvPr>
            <p:ph type="ftr" idx="11"/>
          </p:nvPr>
        </p:nvSpPr>
        <p:spPr>
          <a:xfrm>
            <a:off x="193675" y="6249988"/>
            <a:ext cx="37863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1">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85" name="Google Shape;85;g7f28b10ad4_0_677"/>
          <p:cNvSpPr txBox="1">
            <a:spLocks noGrp="1"/>
          </p:cNvSpPr>
          <p:nvPr>
            <p:ph type="sldNum" idx="12"/>
          </p:nvPr>
        </p:nvSpPr>
        <p:spPr>
          <a:xfrm>
            <a:off x="3990975" y="6249988"/>
            <a:ext cx="11619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1">
                <a:solidFill>
                  <a:schemeClr val="dk1"/>
                </a:solidFill>
                <a:latin typeface="Times New Roman"/>
                <a:ea typeface="Times New Roman"/>
                <a:cs typeface="Times New Roman"/>
                <a:sym typeface="Times New Roman"/>
              </a:defRPr>
            </a:lvl1pPr>
            <a:lvl2pPr marL="0" marR="0" lvl="1" indent="0" algn="l" rtl="0">
              <a:spcBef>
                <a:spcPts val="0"/>
              </a:spcBef>
              <a:spcAft>
                <a:spcPts val="0"/>
              </a:spcAft>
              <a:buNone/>
              <a:defRPr sz="2400" b="1">
                <a:solidFill>
                  <a:schemeClr val="dk1"/>
                </a:solidFill>
                <a:latin typeface="Times New Roman"/>
                <a:ea typeface="Times New Roman"/>
                <a:cs typeface="Times New Roman"/>
                <a:sym typeface="Times New Roman"/>
              </a:defRPr>
            </a:lvl2pPr>
            <a:lvl3pPr marL="0" marR="0" lvl="2" indent="0" algn="l" rtl="0">
              <a:spcBef>
                <a:spcPts val="0"/>
              </a:spcBef>
              <a:spcAft>
                <a:spcPts val="0"/>
              </a:spcAft>
              <a:buNone/>
              <a:defRPr sz="2400" b="1">
                <a:solidFill>
                  <a:schemeClr val="dk1"/>
                </a:solidFill>
                <a:latin typeface="Times New Roman"/>
                <a:ea typeface="Times New Roman"/>
                <a:cs typeface="Times New Roman"/>
                <a:sym typeface="Times New Roman"/>
              </a:defRPr>
            </a:lvl3pPr>
            <a:lvl4pPr marL="0" marR="0" lvl="3" indent="0" algn="l" rtl="0">
              <a:spcBef>
                <a:spcPts val="0"/>
              </a:spcBef>
              <a:spcAft>
                <a:spcPts val="0"/>
              </a:spcAft>
              <a:buNone/>
              <a:defRPr sz="2400" b="1">
                <a:solidFill>
                  <a:schemeClr val="dk1"/>
                </a:solidFill>
                <a:latin typeface="Times New Roman"/>
                <a:ea typeface="Times New Roman"/>
                <a:cs typeface="Times New Roman"/>
                <a:sym typeface="Times New Roman"/>
              </a:defRPr>
            </a:lvl4pPr>
            <a:lvl5pPr marL="0" marR="0" lvl="4" indent="0" algn="l" rtl="0">
              <a:spcBef>
                <a:spcPts val="0"/>
              </a:spcBef>
              <a:spcAft>
                <a:spcPts val="0"/>
              </a:spcAft>
              <a:buNone/>
              <a:defRPr sz="2400" b="1">
                <a:solidFill>
                  <a:schemeClr val="dk1"/>
                </a:solidFill>
                <a:latin typeface="Times New Roman"/>
                <a:ea typeface="Times New Roman"/>
                <a:cs typeface="Times New Roman"/>
                <a:sym typeface="Times New Roman"/>
              </a:defRPr>
            </a:lvl5pPr>
            <a:lvl6pPr marL="0" marR="0" lvl="5" indent="0" algn="l" rtl="0">
              <a:spcBef>
                <a:spcPts val="0"/>
              </a:spcBef>
              <a:spcAft>
                <a:spcPts val="0"/>
              </a:spcAft>
              <a:buNone/>
              <a:defRPr sz="2400" b="1">
                <a:solidFill>
                  <a:schemeClr val="dk1"/>
                </a:solidFill>
                <a:latin typeface="Times New Roman"/>
                <a:ea typeface="Times New Roman"/>
                <a:cs typeface="Times New Roman"/>
                <a:sym typeface="Times New Roman"/>
              </a:defRPr>
            </a:lvl6pPr>
            <a:lvl7pPr marL="0" marR="0" lvl="6" indent="0" algn="l" rtl="0">
              <a:spcBef>
                <a:spcPts val="0"/>
              </a:spcBef>
              <a:spcAft>
                <a:spcPts val="0"/>
              </a:spcAft>
              <a:buNone/>
              <a:defRPr sz="2400" b="1">
                <a:solidFill>
                  <a:schemeClr val="dk1"/>
                </a:solidFill>
                <a:latin typeface="Times New Roman"/>
                <a:ea typeface="Times New Roman"/>
                <a:cs typeface="Times New Roman"/>
                <a:sym typeface="Times New Roman"/>
              </a:defRPr>
            </a:lvl7pPr>
            <a:lvl8pPr marL="0" marR="0" lvl="7" indent="0" algn="l" rtl="0">
              <a:spcBef>
                <a:spcPts val="0"/>
              </a:spcBef>
              <a:spcAft>
                <a:spcPts val="0"/>
              </a:spcAft>
              <a:buNone/>
              <a:defRPr sz="2400" b="1">
                <a:solidFill>
                  <a:schemeClr val="dk1"/>
                </a:solidFill>
                <a:latin typeface="Times New Roman"/>
                <a:ea typeface="Times New Roman"/>
                <a:cs typeface="Times New Roman"/>
                <a:sym typeface="Times New Roman"/>
              </a:defRPr>
            </a:lvl8pPr>
            <a:lvl9pPr marL="0" marR="0" lvl="8" indent="0" algn="l" rtl="0">
              <a:spcBef>
                <a:spcPts val="0"/>
              </a:spcBef>
              <a:spcAft>
                <a:spcPts val="0"/>
              </a:spcAft>
              <a:buNone/>
              <a:defRPr sz="2400" b="1">
                <a:solidFill>
                  <a:schemeClr val="dk1"/>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86"/>
        <p:cNvGrpSpPr/>
        <p:nvPr/>
      </p:nvGrpSpPr>
      <p:grpSpPr>
        <a:xfrm>
          <a:off x="0" y="0"/>
          <a:ext cx="0" cy="0"/>
          <a:chOff x="0" y="0"/>
          <a:chExt cx="0" cy="0"/>
        </a:xfrm>
      </p:grpSpPr>
      <p:sp>
        <p:nvSpPr>
          <p:cNvPr id="87" name="Google Shape;87;g7f28b10ad4_0_685"/>
          <p:cNvSpPr txBox="1">
            <a:spLocks noGrp="1"/>
          </p:cNvSpPr>
          <p:nvPr>
            <p:ph type="title"/>
          </p:nvPr>
        </p:nvSpPr>
        <p:spPr>
          <a:xfrm>
            <a:off x="1828800" y="609600"/>
            <a:ext cx="66294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8" name="Google Shape;88;g7f28b10ad4_0_685"/>
          <p:cNvSpPr txBox="1">
            <a:spLocks noGrp="1"/>
          </p:cNvSpPr>
          <p:nvPr>
            <p:ph type="body" idx="1"/>
          </p:nvPr>
        </p:nvSpPr>
        <p:spPr>
          <a:xfrm>
            <a:off x="1828800" y="1981200"/>
            <a:ext cx="32385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89" name="Google Shape;89;g7f28b10ad4_0_685"/>
          <p:cNvSpPr>
            <a:spLocks noGrp="1"/>
          </p:cNvSpPr>
          <p:nvPr>
            <p:ph type="clipArt" idx="2"/>
          </p:nvPr>
        </p:nvSpPr>
        <p:spPr>
          <a:xfrm>
            <a:off x="5219700" y="1981200"/>
            <a:ext cx="32385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90"/>
        <p:cNvGrpSpPr/>
        <p:nvPr/>
      </p:nvGrpSpPr>
      <p:grpSpPr>
        <a:xfrm>
          <a:off x="0" y="0"/>
          <a:ext cx="0" cy="0"/>
          <a:chOff x="0" y="0"/>
          <a:chExt cx="0" cy="0"/>
        </a:xfrm>
      </p:grpSpPr>
      <p:sp>
        <p:nvSpPr>
          <p:cNvPr id="91" name="Google Shape;91;g7f28b10ad4_0_689"/>
          <p:cNvSpPr txBox="1">
            <a:spLocks noGrp="1"/>
          </p:cNvSpPr>
          <p:nvPr>
            <p:ph type="body" idx="1"/>
          </p:nvPr>
        </p:nvSpPr>
        <p:spPr>
          <a:xfrm>
            <a:off x="990600" y="457200"/>
            <a:ext cx="7772400" cy="54864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2" name="Google Shape;92;g7f28b10ad4_0_689"/>
          <p:cNvSpPr txBox="1">
            <a:spLocks noGrp="1"/>
          </p:cNvSpPr>
          <p:nvPr>
            <p:ph type="dt" idx="10"/>
          </p:nvPr>
        </p:nvSpPr>
        <p:spPr>
          <a:xfrm>
            <a:off x="5164138" y="6249988"/>
            <a:ext cx="37863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1">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93" name="Google Shape;93;g7f28b10ad4_0_689"/>
          <p:cNvSpPr txBox="1">
            <a:spLocks noGrp="1"/>
          </p:cNvSpPr>
          <p:nvPr>
            <p:ph type="ftr" idx="11"/>
          </p:nvPr>
        </p:nvSpPr>
        <p:spPr>
          <a:xfrm>
            <a:off x="193675" y="6249988"/>
            <a:ext cx="37863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1">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94" name="Google Shape;94;g7f28b10ad4_0_689"/>
          <p:cNvSpPr txBox="1">
            <a:spLocks noGrp="1"/>
          </p:cNvSpPr>
          <p:nvPr>
            <p:ph type="sldNum" idx="12"/>
          </p:nvPr>
        </p:nvSpPr>
        <p:spPr>
          <a:xfrm>
            <a:off x="3990975" y="6249988"/>
            <a:ext cx="11619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1">
                <a:solidFill>
                  <a:schemeClr val="dk1"/>
                </a:solidFill>
                <a:latin typeface="Times New Roman"/>
                <a:ea typeface="Times New Roman"/>
                <a:cs typeface="Times New Roman"/>
                <a:sym typeface="Times New Roman"/>
              </a:defRPr>
            </a:lvl1pPr>
            <a:lvl2pPr marL="0" marR="0" lvl="1" indent="0" algn="l" rtl="0">
              <a:spcBef>
                <a:spcPts val="0"/>
              </a:spcBef>
              <a:spcAft>
                <a:spcPts val="0"/>
              </a:spcAft>
              <a:buNone/>
              <a:defRPr sz="2400" b="1">
                <a:solidFill>
                  <a:schemeClr val="dk1"/>
                </a:solidFill>
                <a:latin typeface="Times New Roman"/>
                <a:ea typeface="Times New Roman"/>
                <a:cs typeface="Times New Roman"/>
                <a:sym typeface="Times New Roman"/>
              </a:defRPr>
            </a:lvl2pPr>
            <a:lvl3pPr marL="0" marR="0" lvl="2" indent="0" algn="l" rtl="0">
              <a:spcBef>
                <a:spcPts val="0"/>
              </a:spcBef>
              <a:spcAft>
                <a:spcPts val="0"/>
              </a:spcAft>
              <a:buNone/>
              <a:defRPr sz="2400" b="1">
                <a:solidFill>
                  <a:schemeClr val="dk1"/>
                </a:solidFill>
                <a:latin typeface="Times New Roman"/>
                <a:ea typeface="Times New Roman"/>
                <a:cs typeface="Times New Roman"/>
                <a:sym typeface="Times New Roman"/>
              </a:defRPr>
            </a:lvl3pPr>
            <a:lvl4pPr marL="0" marR="0" lvl="3" indent="0" algn="l" rtl="0">
              <a:spcBef>
                <a:spcPts val="0"/>
              </a:spcBef>
              <a:spcAft>
                <a:spcPts val="0"/>
              </a:spcAft>
              <a:buNone/>
              <a:defRPr sz="2400" b="1">
                <a:solidFill>
                  <a:schemeClr val="dk1"/>
                </a:solidFill>
                <a:latin typeface="Times New Roman"/>
                <a:ea typeface="Times New Roman"/>
                <a:cs typeface="Times New Roman"/>
                <a:sym typeface="Times New Roman"/>
              </a:defRPr>
            </a:lvl4pPr>
            <a:lvl5pPr marL="0" marR="0" lvl="4" indent="0" algn="l" rtl="0">
              <a:spcBef>
                <a:spcPts val="0"/>
              </a:spcBef>
              <a:spcAft>
                <a:spcPts val="0"/>
              </a:spcAft>
              <a:buNone/>
              <a:defRPr sz="2400" b="1">
                <a:solidFill>
                  <a:schemeClr val="dk1"/>
                </a:solidFill>
                <a:latin typeface="Times New Roman"/>
                <a:ea typeface="Times New Roman"/>
                <a:cs typeface="Times New Roman"/>
                <a:sym typeface="Times New Roman"/>
              </a:defRPr>
            </a:lvl5pPr>
            <a:lvl6pPr marL="0" marR="0" lvl="5" indent="0" algn="l" rtl="0">
              <a:spcBef>
                <a:spcPts val="0"/>
              </a:spcBef>
              <a:spcAft>
                <a:spcPts val="0"/>
              </a:spcAft>
              <a:buNone/>
              <a:defRPr sz="2400" b="1">
                <a:solidFill>
                  <a:schemeClr val="dk1"/>
                </a:solidFill>
                <a:latin typeface="Times New Roman"/>
                <a:ea typeface="Times New Roman"/>
                <a:cs typeface="Times New Roman"/>
                <a:sym typeface="Times New Roman"/>
              </a:defRPr>
            </a:lvl6pPr>
            <a:lvl7pPr marL="0" marR="0" lvl="6" indent="0" algn="l" rtl="0">
              <a:spcBef>
                <a:spcPts val="0"/>
              </a:spcBef>
              <a:spcAft>
                <a:spcPts val="0"/>
              </a:spcAft>
              <a:buNone/>
              <a:defRPr sz="2400" b="1">
                <a:solidFill>
                  <a:schemeClr val="dk1"/>
                </a:solidFill>
                <a:latin typeface="Times New Roman"/>
                <a:ea typeface="Times New Roman"/>
                <a:cs typeface="Times New Roman"/>
                <a:sym typeface="Times New Roman"/>
              </a:defRPr>
            </a:lvl7pPr>
            <a:lvl8pPr marL="0" marR="0" lvl="7" indent="0" algn="l" rtl="0">
              <a:spcBef>
                <a:spcPts val="0"/>
              </a:spcBef>
              <a:spcAft>
                <a:spcPts val="0"/>
              </a:spcAft>
              <a:buNone/>
              <a:defRPr sz="2400" b="1">
                <a:solidFill>
                  <a:schemeClr val="dk1"/>
                </a:solidFill>
                <a:latin typeface="Times New Roman"/>
                <a:ea typeface="Times New Roman"/>
                <a:cs typeface="Times New Roman"/>
                <a:sym typeface="Times New Roman"/>
              </a:defRPr>
            </a:lvl8pPr>
            <a:lvl9pPr marL="0" marR="0" lvl="8" indent="0" algn="l" rtl="0">
              <a:spcBef>
                <a:spcPts val="0"/>
              </a:spcBef>
              <a:spcAft>
                <a:spcPts val="0"/>
              </a:spcAft>
              <a:buNone/>
              <a:defRPr sz="2400" b="1">
                <a:solidFill>
                  <a:schemeClr val="dk1"/>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5"/>
        <p:cNvGrpSpPr/>
        <p:nvPr/>
      </p:nvGrpSpPr>
      <p:grpSpPr>
        <a:xfrm>
          <a:off x="0" y="0"/>
          <a:ext cx="0" cy="0"/>
          <a:chOff x="0" y="0"/>
          <a:chExt cx="0" cy="0"/>
        </a:xfrm>
      </p:grpSpPr>
      <p:sp>
        <p:nvSpPr>
          <p:cNvPr id="96" name="Google Shape;96;g7f28b10ad4_0_694"/>
          <p:cNvSpPr txBox="1">
            <a:spLocks noGrp="1"/>
          </p:cNvSpPr>
          <p:nvPr>
            <p:ph type="title"/>
          </p:nvPr>
        </p:nvSpPr>
        <p:spPr>
          <a:xfrm>
            <a:off x="1828800" y="609600"/>
            <a:ext cx="66294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7" name="Google Shape;97;g7f28b10ad4_0_694"/>
          <p:cNvSpPr txBox="1">
            <a:spLocks noGrp="1"/>
          </p:cNvSpPr>
          <p:nvPr>
            <p:ph type="body" idx="1"/>
          </p:nvPr>
        </p:nvSpPr>
        <p:spPr>
          <a:xfrm>
            <a:off x="1828800" y="1981200"/>
            <a:ext cx="3238500" cy="41148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Times New Roman"/>
              <a:buChar char="●"/>
              <a:defRPr sz="2800"/>
            </a:lvl1pPr>
            <a:lvl2pPr marL="914400" lvl="1" indent="-381000" algn="l" rtl="0">
              <a:spcBef>
                <a:spcPts val="480"/>
              </a:spcBef>
              <a:spcAft>
                <a:spcPts val="0"/>
              </a:spcAft>
              <a:buClr>
                <a:schemeClr val="dk1"/>
              </a:buClr>
              <a:buSzPts val="2400"/>
              <a:buFont typeface="Times New Roman"/>
              <a:buChar char="○"/>
              <a:defRPr sz="2400"/>
            </a:lvl2pPr>
            <a:lvl3pPr marL="1371600" lvl="2" indent="-355600" algn="l" rtl="0">
              <a:spcBef>
                <a:spcPts val="400"/>
              </a:spcBef>
              <a:spcAft>
                <a:spcPts val="0"/>
              </a:spcAft>
              <a:buClr>
                <a:schemeClr val="dk1"/>
              </a:buClr>
              <a:buSzPts val="2000"/>
              <a:buFont typeface="Times New Roman"/>
              <a:buChar char="■"/>
              <a:defRPr sz="2000"/>
            </a:lvl3pPr>
            <a:lvl4pPr marL="1828800" lvl="3" indent="-342900" algn="l" rtl="0">
              <a:spcBef>
                <a:spcPts val="360"/>
              </a:spcBef>
              <a:spcAft>
                <a:spcPts val="0"/>
              </a:spcAft>
              <a:buClr>
                <a:schemeClr val="dk1"/>
              </a:buClr>
              <a:buSzPts val="1800"/>
              <a:buFont typeface="Times New Roman"/>
              <a:buChar char="●"/>
              <a:defRPr sz="1800"/>
            </a:lvl4pPr>
            <a:lvl5pPr marL="2286000" lvl="4" indent="-342900" algn="l" rtl="0">
              <a:spcBef>
                <a:spcPts val="360"/>
              </a:spcBef>
              <a:spcAft>
                <a:spcPts val="0"/>
              </a:spcAft>
              <a:buClr>
                <a:schemeClr val="dk1"/>
              </a:buClr>
              <a:buSzPts val="1800"/>
              <a:buFont typeface="Times New Roman"/>
              <a:buChar char="○"/>
              <a:defRPr sz="1800"/>
            </a:lvl5pPr>
            <a:lvl6pPr marL="2743200" lvl="5" indent="-342900" algn="l" rtl="0">
              <a:spcBef>
                <a:spcPts val="360"/>
              </a:spcBef>
              <a:spcAft>
                <a:spcPts val="0"/>
              </a:spcAft>
              <a:buClr>
                <a:schemeClr val="dk1"/>
              </a:buClr>
              <a:buSzPts val="1800"/>
              <a:buFont typeface="Times New Roman"/>
              <a:buChar char="■"/>
              <a:defRPr sz="1800"/>
            </a:lvl6pPr>
            <a:lvl7pPr marL="3200400" lvl="6" indent="-342900" algn="l" rtl="0">
              <a:spcBef>
                <a:spcPts val="360"/>
              </a:spcBef>
              <a:spcAft>
                <a:spcPts val="0"/>
              </a:spcAft>
              <a:buClr>
                <a:schemeClr val="dk1"/>
              </a:buClr>
              <a:buSzPts val="1800"/>
              <a:buFont typeface="Times New Roman"/>
              <a:buChar char="●"/>
              <a:defRPr sz="1800"/>
            </a:lvl7pPr>
            <a:lvl8pPr marL="3657600" lvl="7" indent="-342900" algn="l" rtl="0">
              <a:spcBef>
                <a:spcPts val="360"/>
              </a:spcBef>
              <a:spcAft>
                <a:spcPts val="0"/>
              </a:spcAft>
              <a:buClr>
                <a:schemeClr val="dk1"/>
              </a:buClr>
              <a:buSzPts val="1800"/>
              <a:buFont typeface="Times New Roman"/>
              <a:buChar char="○"/>
              <a:defRPr sz="1800"/>
            </a:lvl8pPr>
            <a:lvl9pPr marL="4114800" lvl="8" indent="-342900" algn="l" rtl="0">
              <a:spcBef>
                <a:spcPts val="360"/>
              </a:spcBef>
              <a:spcAft>
                <a:spcPts val="0"/>
              </a:spcAft>
              <a:buClr>
                <a:schemeClr val="dk1"/>
              </a:buClr>
              <a:buSzPts val="1800"/>
              <a:buFont typeface="Times New Roman"/>
              <a:buChar char="■"/>
              <a:defRPr sz="1800"/>
            </a:lvl9pPr>
          </a:lstStyle>
          <a:p>
            <a:endParaRPr/>
          </a:p>
        </p:txBody>
      </p:sp>
      <p:sp>
        <p:nvSpPr>
          <p:cNvPr id="98" name="Google Shape;98;g7f28b10ad4_0_694"/>
          <p:cNvSpPr txBox="1">
            <a:spLocks noGrp="1"/>
          </p:cNvSpPr>
          <p:nvPr>
            <p:ph type="body" idx="2"/>
          </p:nvPr>
        </p:nvSpPr>
        <p:spPr>
          <a:xfrm>
            <a:off x="5219700" y="1981200"/>
            <a:ext cx="3238500" cy="41148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Font typeface="Times New Roman"/>
              <a:buChar char="●"/>
              <a:defRPr sz="2800"/>
            </a:lvl1pPr>
            <a:lvl2pPr marL="914400" lvl="1" indent="-381000" algn="l" rtl="0">
              <a:spcBef>
                <a:spcPts val="480"/>
              </a:spcBef>
              <a:spcAft>
                <a:spcPts val="0"/>
              </a:spcAft>
              <a:buClr>
                <a:schemeClr val="dk1"/>
              </a:buClr>
              <a:buSzPts val="2400"/>
              <a:buFont typeface="Times New Roman"/>
              <a:buChar char="○"/>
              <a:defRPr sz="2400"/>
            </a:lvl2pPr>
            <a:lvl3pPr marL="1371600" lvl="2" indent="-355600" algn="l" rtl="0">
              <a:spcBef>
                <a:spcPts val="400"/>
              </a:spcBef>
              <a:spcAft>
                <a:spcPts val="0"/>
              </a:spcAft>
              <a:buClr>
                <a:schemeClr val="dk1"/>
              </a:buClr>
              <a:buSzPts val="2000"/>
              <a:buFont typeface="Times New Roman"/>
              <a:buChar char="■"/>
              <a:defRPr sz="2000"/>
            </a:lvl3pPr>
            <a:lvl4pPr marL="1828800" lvl="3" indent="-342900" algn="l" rtl="0">
              <a:spcBef>
                <a:spcPts val="360"/>
              </a:spcBef>
              <a:spcAft>
                <a:spcPts val="0"/>
              </a:spcAft>
              <a:buClr>
                <a:schemeClr val="dk1"/>
              </a:buClr>
              <a:buSzPts val="1800"/>
              <a:buFont typeface="Times New Roman"/>
              <a:buChar char="●"/>
              <a:defRPr sz="1800"/>
            </a:lvl4pPr>
            <a:lvl5pPr marL="2286000" lvl="4" indent="-342900" algn="l" rtl="0">
              <a:spcBef>
                <a:spcPts val="360"/>
              </a:spcBef>
              <a:spcAft>
                <a:spcPts val="0"/>
              </a:spcAft>
              <a:buClr>
                <a:schemeClr val="dk1"/>
              </a:buClr>
              <a:buSzPts val="1800"/>
              <a:buFont typeface="Times New Roman"/>
              <a:buChar char="○"/>
              <a:defRPr sz="1800"/>
            </a:lvl5pPr>
            <a:lvl6pPr marL="2743200" lvl="5" indent="-342900" algn="l" rtl="0">
              <a:spcBef>
                <a:spcPts val="360"/>
              </a:spcBef>
              <a:spcAft>
                <a:spcPts val="0"/>
              </a:spcAft>
              <a:buClr>
                <a:schemeClr val="dk1"/>
              </a:buClr>
              <a:buSzPts val="1800"/>
              <a:buFont typeface="Times New Roman"/>
              <a:buChar char="■"/>
              <a:defRPr sz="1800"/>
            </a:lvl6pPr>
            <a:lvl7pPr marL="3200400" lvl="6" indent="-342900" algn="l" rtl="0">
              <a:spcBef>
                <a:spcPts val="360"/>
              </a:spcBef>
              <a:spcAft>
                <a:spcPts val="0"/>
              </a:spcAft>
              <a:buClr>
                <a:schemeClr val="dk1"/>
              </a:buClr>
              <a:buSzPts val="1800"/>
              <a:buFont typeface="Times New Roman"/>
              <a:buChar char="●"/>
              <a:defRPr sz="1800"/>
            </a:lvl7pPr>
            <a:lvl8pPr marL="3657600" lvl="7" indent="-342900" algn="l" rtl="0">
              <a:spcBef>
                <a:spcPts val="360"/>
              </a:spcBef>
              <a:spcAft>
                <a:spcPts val="0"/>
              </a:spcAft>
              <a:buClr>
                <a:schemeClr val="dk1"/>
              </a:buClr>
              <a:buSzPts val="1800"/>
              <a:buFont typeface="Times New Roman"/>
              <a:buChar char="○"/>
              <a:defRPr sz="1800"/>
            </a:lvl8pPr>
            <a:lvl9pPr marL="4114800" lvl="8" indent="-342900" algn="l" rtl="0">
              <a:spcBef>
                <a:spcPts val="360"/>
              </a:spcBef>
              <a:spcAft>
                <a:spcPts val="0"/>
              </a:spcAft>
              <a:buClr>
                <a:schemeClr val="dk1"/>
              </a:buClr>
              <a:buSzPts val="1800"/>
              <a:buFont typeface="Times New Roman"/>
              <a:buChar char="■"/>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cxnSp>
        <p:nvCxnSpPr>
          <p:cNvPr id="21" name="Google Shape;21;g7f28b10ad4_0_619"/>
          <p:cNvCxnSpPr/>
          <p:nvPr/>
        </p:nvCxnSpPr>
        <p:spPr>
          <a:xfrm>
            <a:off x="4359602" y="3756618"/>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g7f28b10ad4_0_619"/>
          <p:cNvSpPr txBox="1">
            <a:spLocks noGrp="1"/>
          </p:cNvSpPr>
          <p:nvPr>
            <p:ph type="title"/>
          </p:nvPr>
        </p:nvSpPr>
        <p:spPr>
          <a:xfrm>
            <a:off x="480750" y="2353267"/>
            <a:ext cx="8222100" cy="120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3" name="Google Shape;23;g7f28b10ad4_0_6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cxnSp>
        <p:nvCxnSpPr>
          <p:cNvPr id="25" name="Google Shape;25;g7f28b10ad4_0_623"/>
          <p:cNvCxnSpPr/>
          <p:nvPr/>
        </p:nvCxnSpPr>
        <p:spPr>
          <a:xfrm>
            <a:off x="492563" y="1680378"/>
            <a:ext cx="424800" cy="0"/>
          </a:xfrm>
          <a:prstGeom prst="straightConnector1">
            <a:avLst/>
          </a:prstGeom>
          <a:noFill/>
          <a:ln w="38100" cap="flat" cmpd="sng">
            <a:solidFill>
              <a:schemeClr val="accent4"/>
            </a:solidFill>
            <a:prstDash val="solid"/>
            <a:round/>
            <a:headEnd type="none" w="sm" len="sm"/>
            <a:tailEnd type="none" w="sm" len="sm"/>
          </a:ln>
        </p:spPr>
      </p:cxnSp>
      <p:sp>
        <p:nvSpPr>
          <p:cNvPr id="26" name="Google Shape;26;g7f28b10ad4_0_623"/>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 name="Google Shape;27;g7f28b10ad4_0_623"/>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8" name="Google Shape;28;g7f28b10ad4_0_62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cxnSp>
        <p:nvCxnSpPr>
          <p:cNvPr id="30" name="Google Shape;30;g7f28b10ad4_0_628"/>
          <p:cNvCxnSpPr/>
          <p:nvPr/>
        </p:nvCxnSpPr>
        <p:spPr>
          <a:xfrm>
            <a:off x="492563" y="1680378"/>
            <a:ext cx="424800" cy="0"/>
          </a:xfrm>
          <a:prstGeom prst="straightConnector1">
            <a:avLst/>
          </a:prstGeom>
          <a:noFill/>
          <a:ln w="38100" cap="flat" cmpd="sng">
            <a:solidFill>
              <a:schemeClr val="accent4"/>
            </a:solidFill>
            <a:prstDash val="solid"/>
            <a:round/>
            <a:headEnd type="none" w="sm" len="sm"/>
            <a:tailEnd type="none" w="sm" len="sm"/>
          </a:ln>
        </p:spPr>
      </p:cxnSp>
      <p:sp>
        <p:nvSpPr>
          <p:cNvPr id="31" name="Google Shape;31;g7f28b10ad4_0_628"/>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 name="Google Shape;32;g7f28b10ad4_0_628"/>
          <p:cNvSpPr txBox="1">
            <a:spLocks noGrp="1"/>
          </p:cNvSpPr>
          <p:nvPr>
            <p:ph type="body" idx="1"/>
          </p:nvPr>
        </p:nvSpPr>
        <p:spPr>
          <a:xfrm>
            <a:off x="387900" y="1986433"/>
            <a:ext cx="3999900" cy="410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3" name="Google Shape;33;g7f28b10ad4_0_628"/>
          <p:cNvSpPr txBox="1">
            <a:spLocks noGrp="1"/>
          </p:cNvSpPr>
          <p:nvPr>
            <p:ph type="body" idx="2"/>
          </p:nvPr>
        </p:nvSpPr>
        <p:spPr>
          <a:xfrm>
            <a:off x="4756200" y="1986433"/>
            <a:ext cx="3999900" cy="410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g7f28b10ad4_0_62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g7f28b10ad4_0_634"/>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7" name="Google Shape;37;g7f28b10ad4_0_63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cxnSp>
        <p:nvCxnSpPr>
          <p:cNvPr id="39" name="Google Shape;39;g7f28b10ad4_0_637"/>
          <p:cNvCxnSpPr/>
          <p:nvPr/>
        </p:nvCxnSpPr>
        <p:spPr>
          <a:xfrm>
            <a:off x="489218" y="1883036"/>
            <a:ext cx="331500" cy="0"/>
          </a:xfrm>
          <a:prstGeom prst="straightConnector1">
            <a:avLst/>
          </a:prstGeom>
          <a:noFill/>
          <a:ln w="38100" cap="flat" cmpd="sng">
            <a:solidFill>
              <a:schemeClr val="accent4"/>
            </a:solidFill>
            <a:prstDash val="solid"/>
            <a:round/>
            <a:headEnd type="none" w="sm" len="sm"/>
            <a:tailEnd type="none" w="sm" len="sm"/>
          </a:ln>
        </p:spPr>
      </p:cxnSp>
      <p:sp>
        <p:nvSpPr>
          <p:cNvPr id="40" name="Google Shape;40;g7f28b10ad4_0_637"/>
          <p:cNvSpPr txBox="1">
            <a:spLocks noGrp="1"/>
          </p:cNvSpPr>
          <p:nvPr>
            <p:ph type="title"/>
          </p:nvPr>
        </p:nvSpPr>
        <p:spPr>
          <a:xfrm>
            <a:off x="3879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1" name="Google Shape;41;g7f28b10ad4_0_637"/>
          <p:cNvSpPr txBox="1">
            <a:spLocks noGrp="1"/>
          </p:cNvSpPr>
          <p:nvPr>
            <p:ph type="body" idx="1"/>
          </p:nvPr>
        </p:nvSpPr>
        <p:spPr>
          <a:xfrm>
            <a:off x="387900" y="2125367"/>
            <a:ext cx="2808000" cy="3574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2" name="Google Shape;42;g7f28b10ad4_0_63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g7f28b10ad4_0_642"/>
          <p:cNvSpPr txBox="1">
            <a:spLocks noGrp="1"/>
          </p:cNvSpPr>
          <p:nvPr>
            <p:ph type="title"/>
          </p:nvPr>
        </p:nvSpPr>
        <p:spPr>
          <a:xfrm>
            <a:off x="490250" y="701800"/>
            <a:ext cx="56187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5" name="Google Shape;45;g7f28b10ad4_0_64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sp>
        <p:nvSpPr>
          <p:cNvPr id="47" name="Google Shape;47;g7f28b10ad4_0_645"/>
          <p:cNvSpPr/>
          <p:nvPr/>
        </p:nvSpPr>
        <p:spPr>
          <a:xfrm>
            <a:off x="4572000" y="-100"/>
            <a:ext cx="45720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 name="Google Shape;48;g7f28b10ad4_0_645"/>
          <p:cNvCxnSpPr/>
          <p:nvPr/>
        </p:nvCxnSpPr>
        <p:spPr>
          <a:xfrm>
            <a:off x="5029675" y="5994004"/>
            <a:ext cx="540900" cy="0"/>
          </a:xfrm>
          <a:prstGeom prst="straightConnector1">
            <a:avLst/>
          </a:prstGeom>
          <a:noFill/>
          <a:ln w="38100" cap="flat" cmpd="sng">
            <a:solidFill>
              <a:schemeClr val="accent5"/>
            </a:solidFill>
            <a:prstDash val="solid"/>
            <a:round/>
            <a:headEnd type="none" w="sm" len="sm"/>
            <a:tailEnd type="none" w="sm" len="sm"/>
          </a:ln>
        </p:spPr>
      </p:cxnSp>
      <p:sp>
        <p:nvSpPr>
          <p:cNvPr id="49" name="Google Shape;49;g7f28b10ad4_0_645"/>
          <p:cNvSpPr txBox="1">
            <a:spLocks noGrp="1"/>
          </p:cNvSpPr>
          <p:nvPr>
            <p:ph type="title"/>
          </p:nvPr>
        </p:nvSpPr>
        <p:spPr>
          <a:xfrm>
            <a:off x="265500" y="1612100"/>
            <a:ext cx="4045200" cy="2008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50" name="Google Shape;50;g7f28b10ad4_0_645"/>
          <p:cNvSpPr txBox="1">
            <a:spLocks noGrp="1"/>
          </p:cNvSpPr>
          <p:nvPr>
            <p:ph type="subTitle" idx="1"/>
          </p:nvPr>
        </p:nvSpPr>
        <p:spPr>
          <a:xfrm>
            <a:off x="265500" y="3692001"/>
            <a:ext cx="40452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5"/>
              </a:buClr>
              <a:buSzPts val="2100"/>
              <a:buNone/>
              <a:defRPr sz="2100">
                <a:solidFill>
                  <a:schemeClr val="accent5"/>
                </a:solidFill>
              </a:defRPr>
            </a:lvl1pPr>
            <a:lvl2pPr lvl="1" algn="ctr" rtl="0">
              <a:lnSpc>
                <a:spcPct val="100000"/>
              </a:lnSpc>
              <a:spcBef>
                <a:spcPts val="0"/>
              </a:spcBef>
              <a:spcAft>
                <a:spcPts val="0"/>
              </a:spcAft>
              <a:buClr>
                <a:schemeClr val="accent5"/>
              </a:buClr>
              <a:buSzPts val="2100"/>
              <a:buNone/>
              <a:defRPr sz="2100">
                <a:solidFill>
                  <a:schemeClr val="accent5"/>
                </a:solidFill>
              </a:defRPr>
            </a:lvl2pPr>
            <a:lvl3pPr lvl="2" algn="ctr" rtl="0">
              <a:lnSpc>
                <a:spcPct val="100000"/>
              </a:lnSpc>
              <a:spcBef>
                <a:spcPts val="0"/>
              </a:spcBef>
              <a:spcAft>
                <a:spcPts val="0"/>
              </a:spcAft>
              <a:buClr>
                <a:schemeClr val="accent5"/>
              </a:buClr>
              <a:buSzPts val="2100"/>
              <a:buNone/>
              <a:defRPr sz="2100">
                <a:solidFill>
                  <a:schemeClr val="accent5"/>
                </a:solidFill>
              </a:defRPr>
            </a:lvl3pPr>
            <a:lvl4pPr lvl="3" algn="ctr" rtl="0">
              <a:lnSpc>
                <a:spcPct val="100000"/>
              </a:lnSpc>
              <a:spcBef>
                <a:spcPts val="0"/>
              </a:spcBef>
              <a:spcAft>
                <a:spcPts val="0"/>
              </a:spcAft>
              <a:buClr>
                <a:schemeClr val="accent5"/>
              </a:buClr>
              <a:buSzPts val="2100"/>
              <a:buNone/>
              <a:defRPr sz="2100">
                <a:solidFill>
                  <a:schemeClr val="accent5"/>
                </a:solidFill>
              </a:defRPr>
            </a:lvl4pPr>
            <a:lvl5pPr lvl="4" algn="ctr" rtl="0">
              <a:lnSpc>
                <a:spcPct val="100000"/>
              </a:lnSpc>
              <a:spcBef>
                <a:spcPts val="0"/>
              </a:spcBef>
              <a:spcAft>
                <a:spcPts val="0"/>
              </a:spcAft>
              <a:buClr>
                <a:schemeClr val="accent5"/>
              </a:buClr>
              <a:buSzPts val="2100"/>
              <a:buNone/>
              <a:defRPr sz="2100">
                <a:solidFill>
                  <a:schemeClr val="accent5"/>
                </a:solidFill>
              </a:defRPr>
            </a:lvl5pPr>
            <a:lvl6pPr lvl="5" algn="ctr" rtl="0">
              <a:lnSpc>
                <a:spcPct val="100000"/>
              </a:lnSpc>
              <a:spcBef>
                <a:spcPts val="0"/>
              </a:spcBef>
              <a:spcAft>
                <a:spcPts val="0"/>
              </a:spcAft>
              <a:buClr>
                <a:schemeClr val="accent5"/>
              </a:buClr>
              <a:buSzPts val="2100"/>
              <a:buNone/>
              <a:defRPr sz="2100">
                <a:solidFill>
                  <a:schemeClr val="accent5"/>
                </a:solidFill>
              </a:defRPr>
            </a:lvl6pPr>
            <a:lvl7pPr lvl="6" algn="ctr" rtl="0">
              <a:lnSpc>
                <a:spcPct val="100000"/>
              </a:lnSpc>
              <a:spcBef>
                <a:spcPts val="0"/>
              </a:spcBef>
              <a:spcAft>
                <a:spcPts val="0"/>
              </a:spcAft>
              <a:buClr>
                <a:schemeClr val="accent5"/>
              </a:buClr>
              <a:buSzPts val="2100"/>
              <a:buNone/>
              <a:defRPr sz="2100">
                <a:solidFill>
                  <a:schemeClr val="accent5"/>
                </a:solidFill>
              </a:defRPr>
            </a:lvl7pPr>
            <a:lvl8pPr lvl="7" algn="ctr" rtl="0">
              <a:lnSpc>
                <a:spcPct val="100000"/>
              </a:lnSpc>
              <a:spcBef>
                <a:spcPts val="0"/>
              </a:spcBef>
              <a:spcAft>
                <a:spcPts val="0"/>
              </a:spcAft>
              <a:buClr>
                <a:schemeClr val="accent5"/>
              </a:buClr>
              <a:buSzPts val="2100"/>
              <a:buNone/>
              <a:defRPr sz="2100">
                <a:solidFill>
                  <a:schemeClr val="accent5"/>
                </a:solidFill>
              </a:defRPr>
            </a:lvl8pPr>
            <a:lvl9pPr lvl="8" algn="ctr" rtl="0">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51" name="Google Shape;51;g7f28b10ad4_0_645"/>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2" name="Google Shape;52;g7f28b10ad4_0_64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g7f28b10ad4_0_652"/>
          <p:cNvSpPr txBox="1">
            <a:spLocks noGrp="1"/>
          </p:cNvSpPr>
          <p:nvPr>
            <p:ph type="body" idx="1"/>
          </p:nvPr>
        </p:nvSpPr>
        <p:spPr>
          <a:xfrm>
            <a:off x="319500" y="5644967"/>
            <a:ext cx="5998800" cy="7983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5" name="Google Shape;55;g7f28b10ad4_0_65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9"/>
        <p:cNvGrpSpPr/>
        <p:nvPr/>
      </p:nvGrpSpPr>
      <p:grpSpPr>
        <a:xfrm>
          <a:off x="0" y="0"/>
          <a:ext cx="0" cy="0"/>
          <a:chOff x="0" y="0"/>
          <a:chExt cx="0" cy="0"/>
        </a:xfrm>
      </p:grpSpPr>
      <p:sp>
        <p:nvSpPr>
          <p:cNvPr id="10" name="Google Shape;10;g7f28b10ad4_0_608"/>
          <p:cNvSpPr txBox="1">
            <a:spLocks noGrp="1"/>
          </p:cNvSpPr>
          <p:nvPr>
            <p:ph type="title"/>
          </p:nvPr>
        </p:nvSpPr>
        <p:spPr>
          <a:xfrm>
            <a:off x="387900" y="610700"/>
            <a:ext cx="8368200" cy="914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11" name="Google Shape;11;g7f28b10ad4_0_608"/>
          <p:cNvSpPr txBox="1">
            <a:spLocks noGrp="1"/>
          </p:cNvSpPr>
          <p:nvPr>
            <p:ph type="body" idx="1"/>
          </p:nvPr>
        </p:nvSpPr>
        <p:spPr>
          <a:xfrm>
            <a:off x="387900" y="1986432"/>
            <a:ext cx="8368200" cy="410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 name="Google Shape;12;g7f28b10ad4_0_60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Roboto"/>
                <a:ea typeface="Roboto"/>
                <a:cs typeface="Roboto"/>
                <a:sym typeface="Roboto"/>
              </a:defRPr>
            </a:lvl1pPr>
            <a:lvl2pPr lvl="1" algn="r" rtl="0">
              <a:buNone/>
              <a:defRPr sz="1000">
                <a:solidFill>
                  <a:schemeClr val="dk1"/>
                </a:solidFill>
                <a:latin typeface="Roboto"/>
                <a:ea typeface="Roboto"/>
                <a:cs typeface="Roboto"/>
                <a:sym typeface="Roboto"/>
              </a:defRPr>
            </a:lvl2pPr>
            <a:lvl3pPr lvl="2" algn="r" rtl="0">
              <a:buNone/>
              <a:defRPr sz="1000">
                <a:solidFill>
                  <a:schemeClr val="dk1"/>
                </a:solidFill>
                <a:latin typeface="Roboto"/>
                <a:ea typeface="Roboto"/>
                <a:cs typeface="Roboto"/>
                <a:sym typeface="Roboto"/>
              </a:defRPr>
            </a:lvl3pPr>
            <a:lvl4pPr lvl="3" algn="r" rtl="0">
              <a:buNone/>
              <a:defRPr sz="1000">
                <a:solidFill>
                  <a:schemeClr val="dk1"/>
                </a:solidFill>
                <a:latin typeface="Roboto"/>
                <a:ea typeface="Roboto"/>
                <a:cs typeface="Roboto"/>
                <a:sym typeface="Roboto"/>
              </a:defRPr>
            </a:lvl4pPr>
            <a:lvl5pPr lvl="4" algn="r" rtl="0">
              <a:buNone/>
              <a:defRPr sz="1000">
                <a:solidFill>
                  <a:schemeClr val="dk1"/>
                </a:solidFill>
                <a:latin typeface="Roboto"/>
                <a:ea typeface="Roboto"/>
                <a:cs typeface="Roboto"/>
                <a:sym typeface="Roboto"/>
              </a:defRPr>
            </a:lvl5pPr>
            <a:lvl6pPr lvl="5" algn="r" rtl="0">
              <a:buNone/>
              <a:defRPr sz="1000">
                <a:solidFill>
                  <a:schemeClr val="dk1"/>
                </a:solidFill>
                <a:latin typeface="Roboto"/>
                <a:ea typeface="Roboto"/>
                <a:cs typeface="Roboto"/>
                <a:sym typeface="Roboto"/>
              </a:defRPr>
            </a:lvl6pPr>
            <a:lvl7pPr lvl="6" algn="r" rtl="0">
              <a:buNone/>
              <a:defRPr sz="1000">
                <a:solidFill>
                  <a:schemeClr val="dk1"/>
                </a:solidFill>
                <a:latin typeface="Roboto"/>
                <a:ea typeface="Roboto"/>
                <a:cs typeface="Roboto"/>
                <a:sym typeface="Roboto"/>
              </a:defRPr>
            </a:lvl7pPr>
            <a:lvl8pPr lvl="7" algn="r" rtl="0">
              <a:buNone/>
              <a:defRPr sz="1000">
                <a:solidFill>
                  <a:schemeClr val="dk1"/>
                </a:solidFill>
                <a:latin typeface="Roboto"/>
                <a:ea typeface="Roboto"/>
                <a:cs typeface="Roboto"/>
                <a:sym typeface="Roboto"/>
              </a:defRPr>
            </a:lvl8pPr>
            <a:lvl9pPr lvl="8" algn="r" rtl="0">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13.png"/><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image" Target="../media/image14.png"/><Relationship Id="rId4"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5.xml"/><Relationship Id="rId1" Type="http://schemas.openxmlformats.org/officeDocument/2006/relationships/vmlDrawing" Target="../drawings/vmlDrawing5.vml"/><Relationship Id="rId5" Type="http://schemas.openxmlformats.org/officeDocument/2006/relationships/image" Target="../media/image17.png"/><Relationship Id="rId4" Type="http://schemas.openxmlformats.org/officeDocument/2006/relationships/package" Target="../embeddings/Microsoft_Word_Document.docx"/></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4.xml"/><Relationship Id="rId1" Type="http://schemas.openxmlformats.org/officeDocument/2006/relationships/vmlDrawing" Target="../drawings/vmlDrawing6.vml"/><Relationship Id="rId5" Type="http://schemas.openxmlformats.org/officeDocument/2006/relationships/image" Target="../media/image6.png"/><Relationship Id="rId4" Type="http://schemas.openxmlformats.org/officeDocument/2006/relationships/oleObject" Target="../embeddings/oleObject5.bin"/></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0.xml"/><Relationship Id="rId1" Type="http://schemas.openxmlformats.org/officeDocument/2006/relationships/slideLayout" Target="../slideLayouts/slideLayout17.xml"/><Relationship Id="rId5" Type="http://schemas.openxmlformats.org/officeDocument/2006/relationships/image" Target="../media/image22.jpg"/><Relationship Id="rId4" Type="http://schemas.openxmlformats.org/officeDocument/2006/relationships/image" Target="../media/image21.jpg"/></Relationships>
</file>

<file path=ppt/slides/_rels/slide7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1.xml"/><Relationship Id="rId1" Type="http://schemas.openxmlformats.org/officeDocument/2006/relationships/slideLayout" Target="../slideLayouts/slideLayout15.xml"/><Relationship Id="rId5" Type="http://schemas.openxmlformats.org/officeDocument/2006/relationships/image" Target="../media/image25.jpg"/><Relationship Id="rId4" Type="http://schemas.openxmlformats.org/officeDocument/2006/relationships/image" Target="../media/image24.jpg"/></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3.xml"/><Relationship Id="rId1" Type="http://schemas.openxmlformats.org/officeDocument/2006/relationships/slideLayout" Target="../slideLayouts/slideLayout18.xml"/><Relationship Id="rId4" Type="http://schemas.openxmlformats.org/officeDocument/2006/relationships/image" Target="../media/image28.jpg"/></Relationships>
</file>

<file path=ppt/slides/_rels/slide7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8.xml"/><Relationship Id="rId1" Type="http://schemas.openxmlformats.org/officeDocument/2006/relationships/slideLayout" Target="../slideLayouts/slideLayout18.xml"/><Relationship Id="rId4" Type="http://schemas.openxmlformats.org/officeDocument/2006/relationships/image" Target="../media/image34.jpg"/></Relationships>
</file>

<file path=ppt/slides/_rels/slide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9.xml"/><Relationship Id="rId1" Type="http://schemas.openxmlformats.org/officeDocument/2006/relationships/slideLayout" Target="../slideLayouts/slideLayout15.xml"/><Relationship Id="rId5" Type="http://schemas.openxmlformats.org/officeDocument/2006/relationships/image" Target="../media/image37.jpg"/><Relationship Id="rId4" Type="http://schemas.openxmlformats.org/officeDocument/2006/relationships/image" Target="../media/image3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8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image" Target="../media/image44.jpg"/></Relationships>
</file>

<file path=ppt/slides/_rels/slide8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9.xml"/><Relationship Id="rId1" Type="http://schemas.openxmlformats.org/officeDocument/2006/relationships/slideLayout" Target="../slideLayouts/slideLayout12.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2"/>
        <p:cNvGrpSpPr/>
        <p:nvPr/>
      </p:nvGrpSpPr>
      <p:grpSpPr>
        <a:xfrm>
          <a:off x="0" y="0"/>
          <a:ext cx="0" cy="0"/>
          <a:chOff x="0" y="0"/>
          <a:chExt cx="0" cy="0"/>
        </a:xfrm>
      </p:grpSpPr>
      <p:sp>
        <p:nvSpPr>
          <p:cNvPr id="103" name="Google Shape;103;p1"/>
          <p:cNvSpPr txBox="1"/>
          <p:nvPr/>
        </p:nvSpPr>
        <p:spPr>
          <a:xfrm>
            <a:off x="1577825" y="992100"/>
            <a:ext cx="9732300" cy="243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a:latin typeface="Roboto"/>
                <a:ea typeface="Roboto"/>
                <a:cs typeface="Roboto"/>
                <a:sym typeface="Roboto"/>
              </a:rPr>
              <a:t>Division of Enforcement </a:t>
            </a:r>
            <a:endParaRPr sz="4800">
              <a:latin typeface="Roboto"/>
              <a:ea typeface="Roboto"/>
              <a:cs typeface="Roboto"/>
              <a:sym typeface="Roboto"/>
            </a:endParaRPr>
          </a:p>
          <a:p>
            <a:pPr marL="457200" lvl="0" indent="457200" algn="l" rtl="0">
              <a:spcBef>
                <a:spcPts val="0"/>
              </a:spcBef>
              <a:spcAft>
                <a:spcPts val="0"/>
              </a:spcAft>
              <a:buNone/>
            </a:pPr>
            <a:r>
              <a:rPr lang="en-US" sz="3000">
                <a:latin typeface="Roboto"/>
                <a:ea typeface="Roboto"/>
                <a:cs typeface="Roboto"/>
                <a:sym typeface="Roboto"/>
              </a:rPr>
              <a:t>Anti-Theft and Regulations</a:t>
            </a:r>
            <a:endParaRPr sz="3000">
              <a:latin typeface="Roboto"/>
              <a:ea typeface="Roboto"/>
              <a:cs typeface="Roboto"/>
              <a:sym typeface="Roboto"/>
            </a:endParaRPr>
          </a:p>
        </p:txBody>
      </p:sp>
      <p:sp>
        <p:nvSpPr>
          <p:cNvPr id="104" name="Google Shape;104;p1"/>
          <p:cNvSpPr txBox="1"/>
          <p:nvPr/>
        </p:nvSpPr>
        <p:spPr>
          <a:xfrm>
            <a:off x="3593025" y="4624075"/>
            <a:ext cx="5280300" cy="162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600">
                <a:latin typeface="Roboto"/>
                <a:ea typeface="Roboto"/>
                <a:cs typeface="Roboto"/>
                <a:sym typeface="Roboto"/>
              </a:rPr>
              <a:t>2020</a:t>
            </a:r>
            <a:endParaRPr sz="9600">
              <a:latin typeface="Roboto"/>
              <a:ea typeface="Roboto"/>
              <a:cs typeface="Roboto"/>
              <a:sym typeface="Roboto"/>
            </a:endParaRPr>
          </a:p>
        </p:txBody>
      </p:sp>
      <p:sp>
        <p:nvSpPr>
          <p:cNvPr id="105" name="Google Shape;105;p1"/>
          <p:cNvSpPr txBox="1"/>
          <p:nvPr/>
        </p:nvSpPr>
        <p:spPr>
          <a:xfrm>
            <a:off x="2239225" y="3757075"/>
            <a:ext cx="7311000" cy="109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latin typeface="Roboto"/>
                <a:ea typeface="Roboto"/>
                <a:cs typeface="Roboto"/>
                <a:sym typeface="Roboto"/>
              </a:rPr>
              <a:t>Dealer Training</a:t>
            </a:r>
            <a:endParaRPr sz="6000">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61"/>
        <p:cNvGrpSpPr/>
        <p:nvPr/>
      </p:nvGrpSpPr>
      <p:grpSpPr>
        <a:xfrm>
          <a:off x="0" y="0"/>
          <a:ext cx="0" cy="0"/>
          <a:chOff x="0" y="0"/>
          <a:chExt cx="0" cy="0"/>
        </a:xfrm>
      </p:grpSpPr>
      <p:sp>
        <p:nvSpPr>
          <p:cNvPr id="162" name="Google Shape;162;p9"/>
          <p:cNvSpPr txBox="1"/>
          <p:nvPr/>
        </p:nvSpPr>
        <p:spPr>
          <a:xfrm>
            <a:off x="989025" y="1523763"/>
            <a:ext cx="7467600" cy="462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a:ea typeface="Times New Roman"/>
                <a:cs typeface="Times New Roman"/>
                <a:sym typeface="Times New Roman"/>
              </a:rPr>
              <a:t>Attended and Unattended Sales Promotions require:</a:t>
            </a:r>
            <a:endParaRPr sz="2400" b="0">
              <a:solidFill>
                <a:schemeClr val="dk1"/>
              </a:solidFill>
              <a:latin typeface="Times New Roman"/>
              <a:ea typeface="Times New Roman"/>
              <a:cs typeface="Times New Roman"/>
              <a:sym typeface="Times New Roman"/>
            </a:endParaRPr>
          </a:p>
        </p:txBody>
      </p:sp>
      <p:sp>
        <p:nvSpPr>
          <p:cNvPr id="163" name="Google Shape;163;p9"/>
          <p:cNvSpPr txBox="1"/>
          <p:nvPr/>
        </p:nvSpPr>
        <p:spPr>
          <a:xfrm>
            <a:off x="245275" y="4955101"/>
            <a:ext cx="8737200" cy="809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FF00"/>
                </a:solidFill>
                <a:latin typeface="Times New Roman"/>
                <a:ea typeface="Times New Roman"/>
                <a:cs typeface="Times New Roman"/>
                <a:sym typeface="Times New Roman"/>
              </a:rPr>
              <a:t>All promotion requests require minimum notice accepted~ 48 Hrs</a:t>
            </a:r>
            <a:endParaRPr>
              <a:solidFill>
                <a:srgbClr val="FFFF00"/>
              </a:solidFill>
            </a:endParaRPr>
          </a:p>
        </p:txBody>
      </p:sp>
      <p:sp>
        <p:nvSpPr>
          <p:cNvPr id="164" name="Google Shape;164;p9"/>
          <p:cNvSpPr/>
          <p:nvPr/>
        </p:nvSpPr>
        <p:spPr>
          <a:xfrm>
            <a:off x="1052275" y="2462100"/>
            <a:ext cx="5886300" cy="24930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b="0">
                <a:solidFill>
                  <a:schemeClr val="dk1"/>
                </a:solidFill>
                <a:latin typeface="Times New Roman"/>
                <a:ea typeface="Times New Roman"/>
                <a:cs typeface="Times New Roman"/>
                <a:sym typeface="Times New Roman"/>
              </a:rPr>
              <a:t>A completed </a:t>
            </a:r>
            <a:r>
              <a:rPr lang="en-US" sz="2400" b="1">
                <a:solidFill>
                  <a:schemeClr val="dk1"/>
                </a:solidFill>
                <a:latin typeface="Times New Roman"/>
                <a:ea typeface="Times New Roman"/>
                <a:cs typeface="Times New Roman"/>
                <a:sym typeface="Times New Roman"/>
              </a:rPr>
              <a:t>MVD-379 Zoning Form </a:t>
            </a:r>
            <a:r>
              <a:rPr lang="en-US" sz="2400" b="0">
                <a:solidFill>
                  <a:schemeClr val="dk1"/>
                </a:solidFill>
                <a:latin typeface="Times New Roman"/>
                <a:ea typeface="Times New Roman"/>
                <a:cs typeface="Times New Roman"/>
                <a:sym typeface="Times New Roman"/>
              </a:rPr>
              <a:t>from the town the promotion is occurring;</a:t>
            </a:r>
            <a:endParaRPr/>
          </a:p>
          <a:p>
            <a:pPr marL="0" marR="0" lvl="0" indent="0" algn="l" rtl="0">
              <a:spcBef>
                <a:spcPts val="1200"/>
              </a:spcBef>
              <a:spcAft>
                <a:spcPts val="0"/>
              </a:spcAft>
              <a:buNone/>
            </a:pPr>
            <a:r>
              <a:rPr lang="en-US" sz="2400" b="0">
                <a:solidFill>
                  <a:schemeClr val="dk1"/>
                </a:solidFill>
                <a:latin typeface="Times New Roman"/>
                <a:ea typeface="Times New Roman"/>
                <a:cs typeface="Times New Roman"/>
                <a:sym typeface="Times New Roman"/>
              </a:rPr>
              <a:t>                                </a:t>
            </a:r>
            <a:endParaRPr/>
          </a:p>
          <a:p>
            <a:pPr marL="0" marR="0" lvl="0" indent="0" algn="l" rtl="0">
              <a:spcBef>
                <a:spcPts val="1200"/>
              </a:spcBef>
              <a:spcAft>
                <a:spcPts val="0"/>
              </a:spcAft>
              <a:buNone/>
            </a:pPr>
            <a:endParaRPr sz="2400" b="0">
              <a:solidFill>
                <a:schemeClr val="dk1"/>
              </a:solidFill>
              <a:latin typeface="Times New Roman"/>
              <a:ea typeface="Times New Roman"/>
              <a:cs typeface="Times New Roman"/>
              <a:sym typeface="Times New Roman"/>
            </a:endParaRPr>
          </a:p>
          <a:p>
            <a:pPr marL="0" marR="0" lvl="0" indent="0" algn="l" rtl="0">
              <a:spcBef>
                <a:spcPts val="1200"/>
              </a:spcBef>
              <a:spcAft>
                <a:spcPts val="0"/>
              </a:spcAft>
              <a:buNone/>
            </a:pPr>
            <a:r>
              <a:rPr lang="en-US" sz="2400" b="0">
                <a:solidFill>
                  <a:schemeClr val="dk1"/>
                </a:solidFill>
                <a:latin typeface="Times New Roman"/>
                <a:ea typeface="Times New Roman"/>
                <a:cs typeface="Times New Roman"/>
                <a:sym typeface="Times New Roman"/>
              </a:rPr>
              <a:t>                                           </a:t>
            </a:r>
            <a:endParaRPr/>
          </a:p>
        </p:txBody>
      </p:sp>
      <p:sp>
        <p:nvSpPr>
          <p:cNvPr id="165" name="Google Shape;165;p9"/>
          <p:cNvSpPr txBox="1"/>
          <p:nvPr/>
        </p:nvSpPr>
        <p:spPr>
          <a:xfrm>
            <a:off x="989037" y="3244775"/>
            <a:ext cx="6453300" cy="12003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b="0">
                <a:solidFill>
                  <a:schemeClr val="dk1"/>
                </a:solidFill>
                <a:latin typeface="Times New Roman"/>
                <a:ea typeface="Times New Roman"/>
                <a:cs typeface="Times New Roman"/>
                <a:sym typeface="Times New Roman"/>
              </a:rPr>
              <a:t>A signed contract agreement with property owner.</a:t>
            </a:r>
            <a:endParaRPr/>
          </a:p>
          <a:p>
            <a:pPr marL="0" marR="0" lvl="0" indent="0" algn="l" rtl="0">
              <a:spcBef>
                <a:spcPts val="0"/>
              </a:spcBef>
              <a:spcAft>
                <a:spcPts val="0"/>
              </a:spcAft>
              <a:buNone/>
            </a:pPr>
            <a:endParaRPr sz="2400" b="1">
              <a:solidFill>
                <a:schemeClr val="dk1"/>
              </a:solidFill>
              <a:latin typeface="Times New Roman"/>
              <a:ea typeface="Times New Roman"/>
              <a:cs typeface="Times New Roman"/>
              <a:sym typeface="Times New Roman"/>
            </a:endParaRPr>
          </a:p>
        </p:txBody>
      </p:sp>
      <p:sp>
        <p:nvSpPr>
          <p:cNvPr id="166" name="Google Shape;166;p9"/>
          <p:cNvSpPr txBox="1">
            <a:spLocks noGrp="1"/>
          </p:cNvSpPr>
          <p:nvPr>
            <p:ph type="title"/>
          </p:nvPr>
        </p:nvSpPr>
        <p:spPr>
          <a:xfrm>
            <a:off x="2743200" y="304800"/>
            <a:ext cx="3486150" cy="809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900" b="1">
                <a:solidFill>
                  <a:schemeClr val="dk1"/>
                </a:solidFill>
                <a:latin typeface="Times New Roman"/>
                <a:ea typeface="Times New Roman"/>
                <a:cs typeface="Times New Roman"/>
                <a:sym typeface="Times New Roman"/>
              </a:rPr>
              <a:t> </a:t>
            </a:r>
            <a:r>
              <a:rPr lang="en-US" sz="2800" b="1">
                <a:solidFill>
                  <a:schemeClr val="dk1"/>
                </a:solidFill>
                <a:latin typeface="Times New Roman"/>
                <a:ea typeface="Times New Roman"/>
                <a:cs typeface="Times New Roman"/>
                <a:sym typeface="Times New Roman"/>
              </a:rPr>
              <a:t>Sales Promotion</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90"/>
        <p:cNvGrpSpPr/>
        <p:nvPr/>
      </p:nvGrpSpPr>
      <p:grpSpPr>
        <a:xfrm>
          <a:off x="0" y="0"/>
          <a:ext cx="0" cy="0"/>
          <a:chOff x="0" y="0"/>
          <a:chExt cx="0" cy="0"/>
        </a:xfrm>
      </p:grpSpPr>
      <p:sp>
        <p:nvSpPr>
          <p:cNvPr id="791" name="Google Shape;791;g8d1d32b67f_0_43"/>
          <p:cNvSpPr txBox="1">
            <a:spLocks noGrp="1"/>
          </p:cNvSpPr>
          <p:nvPr>
            <p:ph type="title"/>
          </p:nvPr>
        </p:nvSpPr>
        <p:spPr>
          <a:xfrm>
            <a:off x="1257300" y="248350"/>
            <a:ext cx="66294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t>MVT-54</a:t>
            </a:r>
            <a:endParaRPr b="1"/>
          </a:p>
        </p:txBody>
      </p:sp>
      <p:pic>
        <p:nvPicPr>
          <p:cNvPr id="792" name="Google Shape;792;g8d1d32b67f_0_43"/>
          <p:cNvPicPr preferRelativeResize="0"/>
          <p:nvPr/>
        </p:nvPicPr>
        <p:blipFill>
          <a:blip r:embed="rId3">
            <a:alphaModFix/>
          </a:blip>
          <a:stretch>
            <a:fillRect/>
          </a:stretch>
        </p:blipFill>
        <p:spPr>
          <a:xfrm>
            <a:off x="750238" y="1391350"/>
            <a:ext cx="3415518" cy="4762651"/>
          </a:xfrm>
          <a:prstGeom prst="rect">
            <a:avLst/>
          </a:prstGeom>
          <a:noFill/>
          <a:ln>
            <a:noFill/>
          </a:ln>
        </p:spPr>
      </p:pic>
      <p:sp>
        <p:nvSpPr>
          <p:cNvPr id="793" name="Google Shape;793;g8d1d32b67f_0_43"/>
          <p:cNvSpPr txBox="1"/>
          <p:nvPr/>
        </p:nvSpPr>
        <p:spPr>
          <a:xfrm>
            <a:off x="4572000" y="1244800"/>
            <a:ext cx="4515000" cy="458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rgbClr val="FFFFFF"/>
                </a:solidFill>
                <a:latin typeface="Roboto"/>
                <a:ea typeface="Roboto"/>
                <a:cs typeface="Roboto"/>
                <a:sym typeface="Roboto"/>
              </a:rPr>
              <a:t>Complete an MVT-54 when purchasing a vehicle that is over 20 year old without title. This form is to be submitted to the state within 30 days of purchase. </a:t>
            </a:r>
            <a:endParaRPr sz="1600">
              <a:solidFill>
                <a:srgbClr val="FFFFFF"/>
              </a:solidFill>
              <a:latin typeface="Roboto"/>
              <a:ea typeface="Roboto"/>
              <a:cs typeface="Roboto"/>
              <a:sym typeface="Roboto"/>
            </a:endParaRPr>
          </a:p>
          <a:p>
            <a:pPr marL="0" lvl="0" indent="0" algn="l" rtl="0">
              <a:spcBef>
                <a:spcPts val="0"/>
              </a:spcBef>
              <a:spcAft>
                <a:spcPts val="0"/>
              </a:spcAft>
              <a:buNone/>
            </a:pPr>
            <a:endParaRPr sz="1600">
              <a:solidFill>
                <a:srgbClr val="FFFFFF"/>
              </a:solidFill>
              <a:latin typeface="Roboto"/>
              <a:ea typeface="Roboto"/>
              <a:cs typeface="Roboto"/>
              <a:sym typeface="Roboto"/>
            </a:endParaRPr>
          </a:p>
          <a:p>
            <a:pPr marL="0" lvl="0" indent="0" algn="l" rtl="0">
              <a:spcBef>
                <a:spcPts val="0"/>
              </a:spcBef>
              <a:spcAft>
                <a:spcPts val="0"/>
              </a:spcAft>
              <a:buNone/>
            </a:pPr>
            <a:r>
              <a:rPr lang="en-US" sz="1600" u="sng">
                <a:solidFill>
                  <a:srgbClr val="FFFFFF"/>
                </a:solidFill>
                <a:latin typeface="Roboto"/>
                <a:ea typeface="Roboto"/>
                <a:cs typeface="Roboto"/>
                <a:sym typeface="Roboto"/>
              </a:rPr>
              <a:t>(Make sure to keep a copy for your records)</a:t>
            </a:r>
            <a:endParaRPr sz="1600">
              <a:solidFill>
                <a:srgbClr val="FFFFFF"/>
              </a:solidFill>
              <a:latin typeface="Roboto"/>
              <a:ea typeface="Roboto"/>
              <a:cs typeface="Roboto"/>
              <a:sym typeface="Roboto"/>
            </a:endParaRPr>
          </a:p>
          <a:p>
            <a:pPr marL="0" lvl="0" indent="0" algn="l" rtl="0">
              <a:spcBef>
                <a:spcPts val="0"/>
              </a:spcBef>
              <a:spcAft>
                <a:spcPts val="0"/>
              </a:spcAft>
              <a:buNone/>
            </a:pPr>
            <a:endParaRPr sz="1600">
              <a:solidFill>
                <a:srgbClr val="FFFFFF"/>
              </a:solidFill>
              <a:latin typeface="Roboto"/>
              <a:ea typeface="Roboto"/>
              <a:cs typeface="Roboto"/>
              <a:sym typeface="Roboto"/>
            </a:endParaRPr>
          </a:p>
          <a:p>
            <a:pPr marL="0" lvl="0" indent="0" algn="l" rtl="0">
              <a:spcBef>
                <a:spcPts val="0"/>
              </a:spcBef>
              <a:spcAft>
                <a:spcPts val="0"/>
              </a:spcAft>
              <a:buNone/>
            </a:pPr>
            <a:r>
              <a:rPr lang="en-US" sz="1600">
                <a:solidFill>
                  <a:srgbClr val="FFFFFF"/>
                </a:solidFill>
                <a:latin typeface="Roboto"/>
                <a:ea typeface="Roboto"/>
                <a:cs typeface="Roboto"/>
                <a:sym typeface="Roboto"/>
              </a:rPr>
              <a:t>Make sure to be accurate when filling out the Vehicle Identification Number.</a:t>
            </a:r>
            <a:endParaRPr sz="1600">
              <a:solidFill>
                <a:srgbClr val="FFFFFF"/>
              </a:solidFill>
              <a:latin typeface="Roboto"/>
              <a:ea typeface="Roboto"/>
              <a:cs typeface="Roboto"/>
              <a:sym typeface="Roboto"/>
            </a:endParaRPr>
          </a:p>
          <a:p>
            <a:pPr marL="0" lvl="0" indent="0" algn="l" rtl="0">
              <a:spcBef>
                <a:spcPts val="0"/>
              </a:spcBef>
              <a:spcAft>
                <a:spcPts val="0"/>
              </a:spcAft>
              <a:buNone/>
            </a:pPr>
            <a:endParaRPr sz="1600">
              <a:solidFill>
                <a:srgbClr val="FFFFFF"/>
              </a:solidFill>
              <a:latin typeface="Roboto"/>
              <a:ea typeface="Roboto"/>
              <a:cs typeface="Roboto"/>
              <a:sym typeface="Roboto"/>
            </a:endParaRPr>
          </a:p>
          <a:p>
            <a:pPr marL="0" lvl="0" indent="0" algn="l" rtl="0">
              <a:spcBef>
                <a:spcPts val="0"/>
              </a:spcBef>
              <a:spcAft>
                <a:spcPts val="0"/>
              </a:spcAft>
              <a:buNone/>
            </a:pPr>
            <a:r>
              <a:rPr lang="en-US" sz="1600">
                <a:solidFill>
                  <a:srgbClr val="FFFFFF"/>
                </a:solidFill>
                <a:latin typeface="Roboto"/>
                <a:ea typeface="Roboto"/>
                <a:cs typeface="Roboto"/>
                <a:sym typeface="Roboto"/>
              </a:rPr>
              <a:t>(It is Not a bad idea to maintain a photo of the public VIN)</a:t>
            </a:r>
            <a:endParaRPr sz="1600">
              <a:solidFill>
                <a:srgbClr val="FFFFFF"/>
              </a:solidFill>
              <a:latin typeface="Roboto"/>
              <a:ea typeface="Roboto"/>
              <a:cs typeface="Roboto"/>
              <a:sym typeface="Roboto"/>
            </a:endParaRPr>
          </a:p>
          <a:p>
            <a:pPr marL="0" lvl="0" indent="0" algn="l" rtl="0">
              <a:spcBef>
                <a:spcPts val="0"/>
              </a:spcBef>
              <a:spcAft>
                <a:spcPts val="0"/>
              </a:spcAft>
              <a:buNone/>
            </a:pPr>
            <a:endParaRPr sz="1600">
              <a:solidFill>
                <a:srgbClr val="FFFFFF"/>
              </a:solidFill>
              <a:latin typeface="Roboto"/>
              <a:ea typeface="Roboto"/>
              <a:cs typeface="Roboto"/>
              <a:sym typeface="Roboto"/>
            </a:endParaRPr>
          </a:p>
          <a:p>
            <a:pPr marL="0" lvl="0" indent="0" algn="l" rtl="0">
              <a:spcBef>
                <a:spcPts val="0"/>
              </a:spcBef>
              <a:spcAft>
                <a:spcPts val="0"/>
              </a:spcAft>
              <a:buNone/>
            </a:pPr>
            <a:r>
              <a:rPr lang="en-US" sz="1600">
                <a:solidFill>
                  <a:srgbClr val="FFFFFF"/>
                </a:solidFill>
                <a:latin typeface="Roboto"/>
                <a:ea typeface="Roboto"/>
                <a:cs typeface="Roboto"/>
                <a:sym typeface="Roboto"/>
              </a:rPr>
              <a:t>Must have the ID # and State of the sellar.</a:t>
            </a:r>
            <a:endParaRPr sz="1600">
              <a:solidFill>
                <a:srgbClr val="FFFFFF"/>
              </a:solidFill>
              <a:latin typeface="Roboto"/>
              <a:ea typeface="Roboto"/>
              <a:cs typeface="Roboto"/>
              <a:sym typeface="Roboto"/>
            </a:endParaRPr>
          </a:p>
          <a:p>
            <a:pPr marL="0" lvl="0" indent="0" algn="l" rtl="0">
              <a:spcBef>
                <a:spcPts val="0"/>
              </a:spcBef>
              <a:spcAft>
                <a:spcPts val="0"/>
              </a:spcAft>
              <a:buNone/>
            </a:pPr>
            <a:endParaRPr sz="1600">
              <a:solidFill>
                <a:srgbClr val="FFFFFF"/>
              </a:solidFill>
              <a:latin typeface="Roboto"/>
              <a:ea typeface="Roboto"/>
              <a:cs typeface="Roboto"/>
              <a:sym typeface="Roboto"/>
            </a:endParaRPr>
          </a:p>
          <a:p>
            <a:pPr marL="0" lvl="0" indent="0" algn="l" rtl="0">
              <a:spcBef>
                <a:spcPts val="0"/>
              </a:spcBef>
              <a:spcAft>
                <a:spcPts val="0"/>
              </a:spcAft>
              <a:buNone/>
            </a:pPr>
            <a:r>
              <a:rPr lang="en-US" sz="1600" b="1" u="sng">
                <a:solidFill>
                  <a:srgbClr val="FFFFFF"/>
                </a:solidFill>
                <a:latin typeface="Roboto"/>
                <a:ea typeface="Roboto"/>
                <a:cs typeface="Roboto"/>
                <a:sym typeface="Roboto"/>
              </a:rPr>
              <a:t>THIS FORM MUST BE COMPLETED BY THE RECYCLER AND NOT THE PERSON YOU ARE BUYING THE VEHICLE FROM.</a:t>
            </a:r>
            <a:endParaRPr sz="1600" b="1" u="sng">
              <a:solidFill>
                <a:srgbClr val="FFFFFF"/>
              </a:solidFill>
              <a:latin typeface="Roboto"/>
              <a:ea typeface="Roboto"/>
              <a:cs typeface="Roboto"/>
              <a:sym typeface="Roboto"/>
            </a:endParaRPr>
          </a:p>
        </p:txBody>
      </p:sp>
      <p:sp>
        <p:nvSpPr>
          <p:cNvPr id="794" name="Google Shape;794;g8d1d32b67f_0_43"/>
          <p:cNvSpPr txBox="1"/>
          <p:nvPr/>
        </p:nvSpPr>
        <p:spPr>
          <a:xfrm>
            <a:off x="1290000" y="6441450"/>
            <a:ext cx="74514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rgbClr val="FFFFFF"/>
                </a:solidFill>
                <a:latin typeface="Roboto"/>
                <a:ea typeface="Roboto"/>
                <a:cs typeface="Roboto"/>
                <a:sym typeface="Roboto"/>
              </a:rPr>
              <a:t>!!! Don't Forget that to obtain the sellars information at the time of sale !!!</a:t>
            </a:r>
            <a:endParaRPr sz="1600" b="1">
              <a:latin typeface="Roboto"/>
              <a:ea typeface="Roboto"/>
              <a:cs typeface="Roboto"/>
              <a:sym typeface="Roboto"/>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99"/>
        <p:cNvGrpSpPr/>
        <p:nvPr/>
      </p:nvGrpSpPr>
      <p:grpSpPr>
        <a:xfrm>
          <a:off x="0" y="0"/>
          <a:ext cx="0" cy="0"/>
          <a:chOff x="0" y="0"/>
          <a:chExt cx="0" cy="0"/>
        </a:xfrm>
      </p:grpSpPr>
      <p:sp>
        <p:nvSpPr>
          <p:cNvPr id="800" name="Google Shape;800;g8d1d32b67f_0_49"/>
          <p:cNvSpPr txBox="1">
            <a:spLocks noGrp="1"/>
          </p:cNvSpPr>
          <p:nvPr>
            <p:ph type="title"/>
          </p:nvPr>
        </p:nvSpPr>
        <p:spPr>
          <a:xfrm>
            <a:off x="1257300" y="154300"/>
            <a:ext cx="66294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Salvage Title Application</a:t>
            </a:r>
            <a:endParaRPr/>
          </a:p>
        </p:txBody>
      </p:sp>
      <p:pic>
        <p:nvPicPr>
          <p:cNvPr id="801" name="Google Shape;801;g8d1d32b67f_0_49"/>
          <p:cNvPicPr preferRelativeResize="0"/>
          <p:nvPr/>
        </p:nvPicPr>
        <p:blipFill>
          <a:blip r:embed="rId3">
            <a:alphaModFix/>
          </a:blip>
          <a:stretch>
            <a:fillRect/>
          </a:stretch>
        </p:blipFill>
        <p:spPr>
          <a:xfrm>
            <a:off x="1157025" y="1384875"/>
            <a:ext cx="3547664" cy="4819576"/>
          </a:xfrm>
          <a:prstGeom prst="rect">
            <a:avLst/>
          </a:prstGeom>
          <a:noFill/>
          <a:ln>
            <a:noFill/>
          </a:ln>
        </p:spPr>
      </p:pic>
      <p:sp>
        <p:nvSpPr>
          <p:cNvPr id="802" name="Google Shape;802;g8d1d32b67f_0_49"/>
          <p:cNvSpPr txBox="1"/>
          <p:nvPr/>
        </p:nvSpPr>
        <p:spPr>
          <a:xfrm>
            <a:off x="5046275" y="1684150"/>
            <a:ext cx="3642300" cy="42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FFFFFF"/>
                </a:solidFill>
                <a:latin typeface="Roboto"/>
                <a:ea typeface="Roboto"/>
                <a:cs typeface="Roboto"/>
                <a:sym typeface="Roboto"/>
              </a:rPr>
              <a:t>The MVT-102 is to be used when selling a salvage vehicle directly to a customer without rebuilding the vehicle using a MVT-103.</a:t>
            </a:r>
            <a:endParaRPr sz="1800">
              <a:solidFill>
                <a:srgbClr val="FFFFFF"/>
              </a:solidFill>
              <a:latin typeface="Roboto"/>
              <a:ea typeface="Roboto"/>
              <a:cs typeface="Roboto"/>
              <a:sym typeface="Roboto"/>
            </a:endParaRPr>
          </a:p>
          <a:p>
            <a:pPr marL="0" lvl="0" indent="0" algn="l" rtl="0">
              <a:spcBef>
                <a:spcPts val="0"/>
              </a:spcBef>
              <a:spcAft>
                <a:spcPts val="0"/>
              </a:spcAft>
              <a:buNone/>
            </a:pPr>
            <a:endParaRPr sz="1800">
              <a:solidFill>
                <a:srgbClr val="FFFFFF"/>
              </a:solidFill>
              <a:latin typeface="Roboto"/>
              <a:ea typeface="Roboto"/>
              <a:cs typeface="Roboto"/>
              <a:sym typeface="Roboto"/>
            </a:endParaRPr>
          </a:p>
          <a:p>
            <a:pPr marL="0" lvl="0" indent="0" algn="l" rtl="0">
              <a:spcBef>
                <a:spcPts val="0"/>
              </a:spcBef>
              <a:spcAft>
                <a:spcPts val="0"/>
              </a:spcAft>
              <a:buNone/>
            </a:pPr>
            <a:r>
              <a:rPr lang="en-US" sz="1800">
                <a:solidFill>
                  <a:srgbClr val="FFFFFF"/>
                </a:solidFill>
                <a:latin typeface="Roboto"/>
                <a:ea typeface="Roboto"/>
                <a:cs typeface="Roboto"/>
                <a:sym typeface="Roboto"/>
              </a:rPr>
              <a:t>The title application must be submitted to the State by the dealer on behalf of the customer.</a:t>
            </a:r>
            <a:endParaRPr sz="1800">
              <a:solidFill>
                <a:srgbClr val="FFFFFF"/>
              </a:solidFill>
              <a:latin typeface="Roboto"/>
              <a:ea typeface="Roboto"/>
              <a:cs typeface="Roboto"/>
              <a:sym typeface="Roboto"/>
            </a:endParaRPr>
          </a:p>
          <a:p>
            <a:pPr marL="0" lvl="0" indent="0" algn="l" rtl="0">
              <a:spcBef>
                <a:spcPts val="0"/>
              </a:spcBef>
              <a:spcAft>
                <a:spcPts val="0"/>
              </a:spcAft>
              <a:buNone/>
            </a:pPr>
            <a:endParaRPr sz="1800">
              <a:solidFill>
                <a:srgbClr val="FFFFFF"/>
              </a:solidFill>
              <a:latin typeface="Roboto"/>
              <a:ea typeface="Roboto"/>
              <a:cs typeface="Roboto"/>
              <a:sym typeface="Roboto"/>
            </a:endParaRPr>
          </a:p>
          <a:p>
            <a:pPr marL="0" lvl="0" indent="0" algn="l" rtl="0">
              <a:spcBef>
                <a:spcPts val="0"/>
              </a:spcBef>
              <a:spcAft>
                <a:spcPts val="0"/>
              </a:spcAft>
              <a:buNone/>
            </a:pPr>
            <a:r>
              <a:rPr lang="en-US" sz="1800" u="sng">
                <a:solidFill>
                  <a:srgbClr val="FFFFFF"/>
                </a:solidFill>
                <a:latin typeface="Roboto"/>
                <a:ea typeface="Roboto"/>
                <a:cs typeface="Roboto"/>
                <a:sym typeface="Roboto"/>
              </a:rPr>
              <a:t>A dealer to dealer</a:t>
            </a:r>
            <a:r>
              <a:rPr lang="en-US" sz="1800">
                <a:solidFill>
                  <a:srgbClr val="FFFFFF"/>
                </a:solidFill>
                <a:latin typeface="Roboto"/>
                <a:ea typeface="Roboto"/>
                <a:cs typeface="Roboto"/>
                <a:sym typeface="Roboto"/>
              </a:rPr>
              <a:t> sale does not require a salvage title application; however a transfer of ownership is required. </a:t>
            </a:r>
            <a:endParaRPr sz="1800">
              <a:solidFill>
                <a:srgbClr val="FFFFFF"/>
              </a:solidFill>
              <a:latin typeface="Roboto"/>
              <a:ea typeface="Roboto"/>
              <a:cs typeface="Roboto"/>
              <a:sym typeface="Roboto"/>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07"/>
        <p:cNvGrpSpPr/>
        <p:nvPr/>
      </p:nvGrpSpPr>
      <p:grpSpPr>
        <a:xfrm>
          <a:off x="0" y="0"/>
          <a:ext cx="0" cy="0"/>
          <a:chOff x="0" y="0"/>
          <a:chExt cx="0" cy="0"/>
        </a:xfrm>
      </p:grpSpPr>
      <p:sp>
        <p:nvSpPr>
          <p:cNvPr id="808" name="Google Shape;808;g8d1d32b67f_2_9"/>
          <p:cNvSpPr txBox="1">
            <a:spLocks noGrp="1"/>
          </p:cNvSpPr>
          <p:nvPr>
            <p:ph type="title"/>
          </p:nvPr>
        </p:nvSpPr>
        <p:spPr>
          <a:xfrm>
            <a:off x="1257300" y="486300"/>
            <a:ext cx="66294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Selling a Junked Vehicle</a:t>
            </a:r>
            <a:endParaRPr/>
          </a:p>
          <a:p>
            <a:pPr marL="0" lvl="0" indent="0" algn="l" rtl="0">
              <a:spcBef>
                <a:spcPts val="0"/>
              </a:spcBef>
              <a:spcAft>
                <a:spcPts val="0"/>
              </a:spcAft>
              <a:buNone/>
            </a:pPr>
            <a:endParaRPr/>
          </a:p>
        </p:txBody>
      </p:sp>
      <p:sp>
        <p:nvSpPr>
          <p:cNvPr id="809" name="Google Shape;809;g8d1d32b67f_2_9"/>
          <p:cNvSpPr txBox="1">
            <a:spLocks noGrp="1"/>
          </p:cNvSpPr>
          <p:nvPr>
            <p:ph type="body" idx="1"/>
          </p:nvPr>
        </p:nvSpPr>
        <p:spPr>
          <a:xfrm>
            <a:off x="1257300" y="1943250"/>
            <a:ext cx="6629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A vehicle that has been submitted to the state as JUNK on a MVT-103 can be sold to a customer using a </a:t>
            </a:r>
            <a:r>
              <a:rPr lang="en-US" u="sng"/>
              <a:t>Bill of Sale</a:t>
            </a:r>
            <a:r>
              <a:rPr lang="en-US"/>
              <a:t>.</a:t>
            </a:r>
            <a:endParaRPr/>
          </a:p>
          <a:p>
            <a:pPr marL="0" lvl="0" indent="0" algn="l" rtl="0">
              <a:spcBef>
                <a:spcPts val="360"/>
              </a:spcBef>
              <a:spcAft>
                <a:spcPts val="0"/>
              </a:spcAft>
              <a:buNone/>
            </a:pPr>
            <a:r>
              <a:rPr lang="en-US"/>
              <a:t> </a:t>
            </a:r>
            <a:br>
              <a:rPr lang="en-US"/>
            </a:br>
            <a:r>
              <a:rPr lang="en-US"/>
              <a:t>The </a:t>
            </a:r>
            <a:r>
              <a:rPr lang="en-US" u="sng"/>
              <a:t>Bill of Sale</a:t>
            </a:r>
            <a:r>
              <a:rPr lang="en-US"/>
              <a:t> must clearly state that the vehicle is being sold for parts or scrap and can not ever be used on the road way. </a:t>
            </a:r>
            <a:endParaRPr/>
          </a:p>
          <a:p>
            <a:pPr marL="0" lvl="0" indent="0" algn="l" rtl="0">
              <a:spcBef>
                <a:spcPts val="360"/>
              </a:spcBef>
              <a:spcAft>
                <a:spcPts val="0"/>
              </a:spcAft>
              <a:buNone/>
            </a:pPr>
            <a:endParaRPr/>
          </a:p>
          <a:p>
            <a:pPr marL="0" lvl="0" indent="0" algn="l" rtl="0">
              <a:spcBef>
                <a:spcPts val="360"/>
              </a:spcBef>
              <a:spcAft>
                <a:spcPts val="0"/>
              </a:spcAft>
              <a:buNone/>
            </a:pPr>
            <a:r>
              <a:rPr lang="en-US"/>
              <a:t>!!!!MAKE SURE TO KEEP A COPY OF THIS BILL OF SALE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14"/>
        <p:cNvGrpSpPr/>
        <p:nvPr/>
      </p:nvGrpSpPr>
      <p:grpSpPr>
        <a:xfrm>
          <a:off x="0" y="0"/>
          <a:ext cx="0" cy="0"/>
          <a:chOff x="0" y="0"/>
          <a:chExt cx="0" cy="0"/>
        </a:xfrm>
      </p:grpSpPr>
      <p:sp>
        <p:nvSpPr>
          <p:cNvPr id="815" name="Google Shape;815;g8d04f188a9_0_70"/>
          <p:cNvSpPr txBox="1">
            <a:spLocks noGrp="1"/>
          </p:cNvSpPr>
          <p:nvPr>
            <p:ph type="title"/>
          </p:nvPr>
        </p:nvSpPr>
        <p:spPr>
          <a:xfrm>
            <a:off x="1257300" y="362975"/>
            <a:ext cx="66294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What is Inform ME?</a:t>
            </a:r>
            <a:endParaRPr/>
          </a:p>
        </p:txBody>
      </p:sp>
      <p:sp>
        <p:nvSpPr>
          <p:cNvPr id="816" name="Google Shape;816;g8d04f188a9_0_70"/>
          <p:cNvSpPr txBox="1">
            <a:spLocks noGrp="1"/>
          </p:cNvSpPr>
          <p:nvPr>
            <p:ph type="body" idx="1"/>
          </p:nvPr>
        </p:nvSpPr>
        <p:spPr>
          <a:xfrm>
            <a:off x="1257300" y="1222825"/>
            <a:ext cx="6629400" cy="5182800"/>
          </a:xfrm>
          <a:prstGeom prst="rect">
            <a:avLst/>
          </a:prstGeom>
        </p:spPr>
        <p:txBody>
          <a:bodyPr spcFirstLastPara="1" wrap="square" lIns="91425" tIns="45700" rIns="91425" bIns="45700" anchor="t" anchorCtr="0">
            <a:noAutofit/>
          </a:bodyPr>
          <a:lstStyle/>
          <a:p>
            <a:pPr marL="0" lvl="0" indent="0" algn="l" rtl="0">
              <a:lnSpc>
                <a:spcPct val="100000"/>
              </a:lnSpc>
              <a:spcBef>
                <a:spcPts val="1200"/>
              </a:spcBef>
              <a:spcAft>
                <a:spcPts val="0"/>
              </a:spcAft>
              <a:buNone/>
            </a:pPr>
            <a:r>
              <a:rPr lang="en-US" sz="1500"/>
              <a:t>InforME (Information Resources of Maine) is the internet gateway for businesses and citizen to interact with governmental electronically. </a:t>
            </a:r>
            <a:endParaRPr sz="1500"/>
          </a:p>
          <a:p>
            <a:pPr marL="0" lvl="0" indent="0" algn="l" rtl="0">
              <a:lnSpc>
                <a:spcPct val="100000"/>
              </a:lnSpc>
              <a:spcBef>
                <a:spcPts val="1200"/>
              </a:spcBef>
              <a:spcAft>
                <a:spcPts val="0"/>
              </a:spcAft>
              <a:buNone/>
            </a:pPr>
            <a:br>
              <a:rPr lang="en-US" sz="1500"/>
            </a:br>
            <a:r>
              <a:rPr lang="en-US" sz="1500"/>
              <a:t>Inform ME maintains the State of Maine Website</a:t>
            </a:r>
            <a:endParaRPr sz="1500"/>
          </a:p>
          <a:p>
            <a:pPr marL="0" lvl="0" indent="0" algn="l" rtl="0">
              <a:lnSpc>
                <a:spcPct val="100000"/>
              </a:lnSpc>
              <a:spcBef>
                <a:spcPts val="1200"/>
              </a:spcBef>
              <a:spcAft>
                <a:spcPts val="0"/>
              </a:spcAft>
              <a:buNone/>
            </a:pPr>
            <a:endParaRPr sz="1500"/>
          </a:p>
          <a:p>
            <a:pPr marL="0" lvl="0" indent="0" algn="l" rtl="0">
              <a:lnSpc>
                <a:spcPct val="100000"/>
              </a:lnSpc>
              <a:spcBef>
                <a:spcPts val="1200"/>
              </a:spcBef>
              <a:spcAft>
                <a:spcPts val="0"/>
              </a:spcAft>
              <a:buNone/>
            </a:pPr>
            <a:r>
              <a:rPr lang="en-US" sz="1500" b="1"/>
              <a:t>Inform ME has the ability for a </a:t>
            </a:r>
            <a:r>
              <a:rPr lang="en-US" sz="1500" b="1" u="sng"/>
              <a:t>fee </a:t>
            </a:r>
            <a:r>
              <a:rPr lang="en-US" sz="1500" b="1"/>
              <a:t>to check title records for a fee:</a:t>
            </a:r>
            <a:endParaRPr sz="1500" b="1"/>
          </a:p>
          <a:p>
            <a:pPr marL="457200" lvl="0" indent="-323850" algn="l" rtl="0">
              <a:lnSpc>
                <a:spcPct val="100000"/>
              </a:lnSpc>
              <a:spcBef>
                <a:spcPts val="1200"/>
              </a:spcBef>
              <a:spcAft>
                <a:spcPts val="0"/>
              </a:spcAft>
              <a:buSzPts val="1500"/>
              <a:buChar char="●"/>
            </a:pPr>
            <a:r>
              <a:rPr lang="en-US" sz="1500" b="1"/>
              <a:t>Ownership Records</a:t>
            </a:r>
            <a:endParaRPr sz="1500" b="1"/>
          </a:p>
          <a:p>
            <a:pPr marL="457200" lvl="0" indent="-323850" algn="l" rtl="0">
              <a:lnSpc>
                <a:spcPct val="100000"/>
              </a:lnSpc>
              <a:spcBef>
                <a:spcPts val="0"/>
              </a:spcBef>
              <a:spcAft>
                <a:spcPts val="0"/>
              </a:spcAft>
              <a:buSzPts val="1500"/>
              <a:buChar char="●"/>
            </a:pPr>
            <a:r>
              <a:rPr lang="en-US" sz="1500" b="1"/>
              <a:t>Liens Records</a:t>
            </a:r>
            <a:endParaRPr sz="1500" b="1"/>
          </a:p>
          <a:p>
            <a:pPr marL="457200" lvl="0" indent="-323850" algn="l" rtl="0">
              <a:lnSpc>
                <a:spcPct val="100000"/>
              </a:lnSpc>
              <a:spcBef>
                <a:spcPts val="0"/>
              </a:spcBef>
              <a:spcAft>
                <a:spcPts val="0"/>
              </a:spcAft>
              <a:buSzPts val="1500"/>
              <a:buChar char="●"/>
            </a:pPr>
            <a:r>
              <a:rPr lang="en-US" sz="1500" b="1"/>
              <a:t>Branded Title Records</a:t>
            </a:r>
            <a:endParaRPr sz="1500" b="1"/>
          </a:p>
          <a:p>
            <a:pPr marL="457200" lvl="0" indent="-323850" algn="l" rtl="0">
              <a:lnSpc>
                <a:spcPct val="100000"/>
              </a:lnSpc>
              <a:spcBef>
                <a:spcPts val="0"/>
              </a:spcBef>
              <a:spcAft>
                <a:spcPts val="0"/>
              </a:spcAft>
              <a:buSzPts val="1500"/>
              <a:buChar char="●"/>
            </a:pPr>
            <a:r>
              <a:rPr lang="en-US" sz="1500" b="1"/>
              <a:t>Most Current Title. </a:t>
            </a:r>
            <a:endParaRPr sz="1500" b="1"/>
          </a:p>
          <a:p>
            <a:pPr marL="0" lvl="0" indent="0" algn="l" rtl="0">
              <a:lnSpc>
                <a:spcPct val="100000"/>
              </a:lnSpc>
              <a:spcBef>
                <a:spcPts val="1200"/>
              </a:spcBef>
              <a:spcAft>
                <a:spcPts val="1200"/>
              </a:spcAft>
              <a:buNone/>
            </a:pPr>
            <a:endParaRPr sz="1500" b="1"/>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20"/>
        <p:cNvGrpSpPr/>
        <p:nvPr/>
      </p:nvGrpSpPr>
      <p:grpSpPr>
        <a:xfrm>
          <a:off x="0" y="0"/>
          <a:ext cx="0" cy="0"/>
          <a:chOff x="0" y="0"/>
          <a:chExt cx="0" cy="0"/>
        </a:xfrm>
      </p:grpSpPr>
      <p:sp>
        <p:nvSpPr>
          <p:cNvPr id="821" name="Google Shape;821;p84"/>
          <p:cNvSpPr txBox="1">
            <a:spLocks noGrp="1"/>
          </p:cNvSpPr>
          <p:nvPr>
            <p:ph type="title"/>
          </p:nvPr>
        </p:nvSpPr>
        <p:spPr>
          <a:xfrm>
            <a:off x="387900" y="610700"/>
            <a:ext cx="8368200" cy="914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Thank you for your attention</a:t>
            </a:r>
            <a:endParaRPr/>
          </a:p>
        </p:txBody>
      </p:sp>
      <p:sp>
        <p:nvSpPr>
          <p:cNvPr id="822" name="Google Shape;822;p84"/>
          <p:cNvSpPr txBox="1"/>
          <p:nvPr/>
        </p:nvSpPr>
        <p:spPr>
          <a:xfrm>
            <a:off x="1359100" y="2249550"/>
            <a:ext cx="6811200" cy="38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latin typeface="Roboto"/>
                <a:ea typeface="Roboto"/>
                <a:cs typeface="Roboto"/>
                <a:sym typeface="Roboto"/>
              </a:rPr>
              <a:t>Detective Ron Mcgowen</a:t>
            </a:r>
            <a:endParaRPr sz="2400">
              <a:solidFill>
                <a:srgbClr val="FFFFFF"/>
              </a:solidFill>
              <a:latin typeface="Roboto"/>
              <a:ea typeface="Roboto"/>
              <a:cs typeface="Roboto"/>
              <a:sym typeface="Roboto"/>
            </a:endParaRPr>
          </a:p>
          <a:p>
            <a:pPr marL="0" lvl="0" indent="0" algn="l" rtl="0">
              <a:spcBef>
                <a:spcPts val="0"/>
              </a:spcBef>
              <a:spcAft>
                <a:spcPts val="0"/>
              </a:spcAft>
              <a:buNone/>
            </a:pPr>
            <a:r>
              <a:rPr lang="en-US" sz="1800">
                <a:solidFill>
                  <a:srgbClr val="FFFFFF"/>
                </a:solidFill>
                <a:latin typeface="Roboto"/>
                <a:ea typeface="Roboto"/>
                <a:cs typeface="Roboto"/>
                <a:sym typeface="Roboto"/>
              </a:rPr>
              <a:t>Ronald.McGowen@maine.gov</a:t>
            </a:r>
            <a:endParaRPr sz="1800">
              <a:solidFill>
                <a:srgbClr val="FFFFFF"/>
              </a:solidFill>
              <a:latin typeface="Roboto"/>
              <a:ea typeface="Roboto"/>
              <a:cs typeface="Roboto"/>
              <a:sym typeface="Roboto"/>
            </a:endParaRPr>
          </a:p>
          <a:p>
            <a:pPr marL="0" lvl="0" indent="0" algn="l" rtl="0">
              <a:spcBef>
                <a:spcPts val="0"/>
              </a:spcBef>
              <a:spcAft>
                <a:spcPts val="0"/>
              </a:spcAft>
              <a:buNone/>
            </a:pPr>
            <a:r>
              <a:rPr lang="en-US" sz="1800">
                <a:solidFill>
                  <a:srgbClr val="FFFFFF"/>
                </a:solidFill>
                <a:latin typeface="Roboto"/>
                <a:ea typeface="Roboto"/>
                <a:cs typeface="Roboto"/>
                <a:sym typeface="Roboto"/>
              </a:rPr>
              <a:t>Cell: 207-441-4641</a:t>
            </a:r>
            <a:endParaRPr sz="1800">
              <a:solidFill>
                <a:srgbClr val="FFFFFF"/>
              </a:solidFill>
              <a:latin typeface="Roboto"/>
              <a:ea typeface="Roboto"/>
              <a:cs typeface="Roboto"/>
              <a:sym typeface="Roboto"/>
            </a:endParaRPr>
          </a:p>
          <a:p>
            <a:pPr marL="0" lvl="0" indent="0" algn="l" rtl="0">
              <a:spcBef>
                <a:spcPts val="0"/>
              </a:spcBef>
              <a:spcAft>
                <a:spcPts val="0"/>
              </a:spcAft>
              <a:buNone/>
            </a:pPr>
            <a:endParaRPr sz="1800">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US" sz="2400">
                <a:solidFill>
                  <a:srgbClr val="FFFFFF"/>
                </a:solidFill>
                <a:latin typeface="Roboto"/>
                <a:ea typeface="Roboto"/>
                <a:cs typeface="Roboto"/>
                <a:sym typeface="Roboto"/>
              </a:rPr>
              <a:t>Detective Derek Dinsmore</a:t>
            </a:r>
            <a:endParaRPr sz="2400">
              <a:solidFill>
                <a:srgbClr val="FFFFFF"/>
              </a:solidFill>
              <a:latin typeface="Roboto"/>
              <a:ea typeface="Roboto"/>
              <a:cs typeface="Roboto"/>
              <a:sym typeface="Roboto"/>
            </a:endParaRPr>
          </a:p>
          <a:p>
            <a:pPr marL="0" lvl="0" indent="0" algn="l" rtl="0">
              <a:spcBef>
                <a:spcPts val="0"/>
              </a:spcBef>
              <a:spcAft>
                <a:spcPts val="0"/>
              </a:spcAft>
              <a:buNone/>
            </a:pPr>
            <a:r>
              <a:rPr lang="en-US" sz="1800">
                <a:solidFill>
                  <a:srgbClr val="FFFFFF"/>
                </a:solidFill>
                <a:latin typeface="Roboto"/>
                <a:ea typeface="Roboto"/>
                <a:cs typeface="Roboto"/>
                <a:sym typeface="Roboto"/>
              </a:rPr>
              <a:t>Derek.Dinsmore@maine.gov</a:t>
            </a:r>
            <a:endParaRPr sz="1800">
              <a:solidFill>
                <a:srgbClr val="FFFFFF"/>
              </a:solidFill>
              <a:latin typeface="Roboto"/>
              <a:ea typeface="Roboto"/>
              <a:cs typeface="Roboto"/>
              <a:sym typeface="Roboto"/>
            </a:endParaRPr>
          </a:p>
          <a:p>
            <a:pPr marL="0" lvl="0" indent="0" algn="l" rtl="0">
              <a:spcBef>
                <a:spcPts val="0"/>
              </a:spcBef>
              <a:spcAft>
                <a:spcPts val="0"/>
              </a:spcAft>
              <a:buNone/>
            </a:pPr>
            <a:r>
              <a:rPr lang="en-US" sz="1800">
                <a:solidFill>
                  <a:srgbClr val="FFFFFF"/>
                </a:solidFill>
                <a:latin typeface="Roboto"/>
                <a:ea typeface="Roboto"/>
                <a:cs typeface="Roboto"/>
                <a:sym typeface="Roboto"/>
              </a:rPr>
              <a:t>Cell:207-462-2257</a:t>
            </a:r>
            <a:endParaRPr sz="1800">
              <a:solidFill>
                <a:srgbClr val="FFFFFF"/>
              </a:solidFill>
              <a:latin typeface="Roboto"/>
              <a:ea typeface="Roboto"/>
              <a:cs typeface="Roboto"/>
              <a:sym typeface="Roboto"/>
            </a:endParaRPr>
          </a:p>
          <a:p>
            <a:pPr marL="0" lvl="0" indent="0" algn="l" rtl="0">
              <a:spcBef>
                <a:spcPts val="0"/>
              </a:spcBef>
              <a:spcAft>
                <a:spcPts val="0"/>
              </a:spcAft>
              <a:buNone/>
            </a:pPr>
            <a:endParaRPr sz="1800">
              <a:solidFill>
                <a:srgbClr val="FFFFFF"/>
              </a:solidFill>
              <a:latin typeface="Roboto"/>
              <a:ea typeface="Roboto"/>
              <a:cs typeface="Roboto"/>
              <a:sym typeface="Roboto"/>
            </a:endParaRPr>
          </a:p>
          <a:p>
            <a:pPr marL="0" lvl="0" indent="0" algn="l" rtl="0">
              <a:spcBef>
                <a:spcPts val="0"/>
              </a:spcBef>
              <a:spcAft>
                <a:spcPts val="0"/>
              </a:spcAft>
              <a:buNone/>
            </a:pPr>
            <a:r>
              <a:rPr lang="en-US" sz="1800">
                <a:solidFill>
                  <a:srgbClr val="FFFFFF"/>
                </a:solidFill>
                <a:latin typeface="Roboto"/>
                <a:ea typeface="Roboto"/>
                <a:cs typeface="Roboto"/>
                <a:sym typeface="Roboto"/>
              </a:rPr>
              <a:t>Division of Enforcement Anti-Theft and Regulations</a:t>
            </a:r>
            <a:endParaRPr sz="1800">
              <a:solidFill>
                <a:srgbClr val="FFFFFF"/>
              </a:solidFill>
              <a:latin typeface="Roboto"/>
              <a:ea typeface="Roboto"/>
              <a:cs typeface="Roboto"/>
              <a:sym typeface="Roboto"/>
            </a:endParaRPr>
          </a:p>
          <a:p>
            <a:pPr marL="0" lvl="0" indent="0" algn="l" rtl="0">
              <a:spcBef>
                <a:spcPts val="0"/>
              </a:spcBef>
              <a:spcAft>
                <a:spcPts val="0"/>
              </a:spcAft>
              <a:buNone/>
            </a:pPr>
            <a:r>
              <a:rPr lang="en-US" sz="1800">
                <a:solidFill>
                  <a:srgbClr val="FFFFFF"/>
                </a:solidFill>
                <a:latin typeface="Roboto"/>
                <a:ea typeface="Roboto"/>
                <a:cs typeface="Roboto"/>
                <a:sym typeface="Roboto"/>
              </a:rPr>
              <a:t>207-624-9000</a:t>
            </a:r>
            <a:endParaRPr sz="1800">
              <a:solidFill>
                <a:srgbClr val="FFFFFF"/>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70"/>
        <p:cNvGrpSpPr/>
        <p:nvPr/>
      </p:nvGrpSpPr>
      <p:grpSpPr>
        <a:xfrm>
          <a:off x="0" y="0"/>
          <a:ext cx="0" cy="0"/>
          <a:chOff x="0" y="0"/>
          <a:chExt cx="0" cy="0"/>
        </a:xfrm>
      </p:grpSpPr>
      <p:sp>
        <p:nvSpPr>
          <p:cNvPr id="171" name="Google Shape;171;p10"/>
          <p:cNvSpPr txBox="1"/>
          <p:nvPr/>
        </p:nvSpPr>
        <p:spPr>
          <a:xfrm>
            <a:off x="1389350" y="1479450"/>
            <a:ext cx="6670200" cy="389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u="sng">
                <a:solidFill>
                  <a:srgbClr val="FFFFFF"/>
                </a:solidFill>
                <a:latin typeface="Times New Roman"/>
                <a:ea typeface="Times New Roman"/>
                <a:cs typeface="Times New Roman"/>
                <a:sym typeface="Times New Roman"/>
              </a:rPr>
              <a:t>Charitable Events</a:t>
            </a:r>
            <a:endParaRPr sz="3000" b="1" u="sng">
              <a:solidFill>
                <a:srgbClr val="FFFFFF"/>
              </a:solidFill>
              <a:latin typeface="Times New Roman"/>
              <a:ea typeface="Times New Roman"/>
              <a:cs typeface="Times New Roman"/>
              <a:sym typeface="Times New Roman"/>
            </a:endParaRPr>
          </a:p>
          <a:p>
            <a:pPr marL="0" marR="0" lvl="0" indent="0" algn="l" rtl="0">
              <a:spcBef>
                <a:spcPts val="0"/>
              </a:spcBef>
              <a:spcAft>
                <a:spcPts val="0"/>
              </a:spcAft>
              <a:buNone/>
            </a:pPr>
            <a:endParaRPr sz="2400" b="1" u="sng">
              <a:solidFill>
                <a:srgbClr val="FFFFFF"/>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rgbClr val="FFFFFF"/>
                </a:solidFill>
                <a:latin typeface="Times New Roman"/>
                <a:ea typeface="Times New Roman"/>
                <a:cs typeface="Times New Roman"/>
                <a:sym typeface="Times New Roman"/>
              </a:rPr>
              <a:t>-Charitable event permits will be EXEMPT from fees for attended and unattended sales promotions.</a:t>
            </a:r>
            <a:endParaRPr sz="2400">
              <a:solidFill>
                <a:srgbClr val="FFFFFF"/>
              </a:solidFill>
              <a:latin typeface="Times New Roman"/>
              <a:ea typeface="Times New Roman"/>
              <a:cs typeface="Times New Roman"/>
              <a:sym typeface="Times New Roman"/>
            </a:endParaRPr>
          </a:p>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rgbClr val="FFFFFF"/>
                </a:solidFill>
                <a:latin typeface="Times New Roman"/>
                <a:ea typeface="Times New Roman"/>
                <a:cs typeface="Times New Roman"/>
                <a:sym typeface="Times New Roman"/>
              </a:rPr>
              <a:t>-Organization and/or sponsor information must be provided!</a:t>
            </a:r>
            <a:endParaRPr sz="2400">
              <a:solidFill>
                <a:srgbClr val="FFFFFF"/>
              </a:solidFill>
              <a:latin typeface="Times New Roman"/>
              <a:ea typeface="Times New Roman"/>
              <a:cs typeface="Times New Roman"/>
              <a:sym typeface="Times New Roman"/>
            </a:endParaRPr>
          </a:p>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rgbClr val="FFFFFF"/>
                </a:solidFill>
                <a:latin typeface="Times New Roman"/>
                <a:ea typeface="Times New Roman"/>
                <a:cs typeface="Times New Roman"/>
                <a:sym typeface="Times New Roman"/>
              </a:rPr>
              <a:t>-The sponsor’s name, location, and date (s) of the event being held.</a:t>
            </a:r>
            <a:endParaRPr sz="2400">
              <a:solidFill>
                <a:srgbClr val="FFFFFF"/>
              </a:solidFill>
              <a:latin typeface="Times New Roman"/>
              <a:ea typeface="Times New Roman"/>
              <a:cs typeface="Times New Roman"/>
              <a:sym typeface="Times New Roman"/>
            </a:endParaRPr>
          </a:p>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400">
                <a:solidFill>
                  <a:srgbClr val="FFFF00"/>
                </a:solidFill>
                <a:latin typeface="Times New Roman"/>
                <a:ea typeface="Times New Roman"/>
                <a:cs typeface="Times New Roman"/>
                <a:sym typeface="Times New Roman"/>
              </a:rPr>
              <a:t>Minimum Notice Accepted ~48hrs</a:t>
            </a:r>
            <a:endParaRPr sz="2400">
              <a:solidFill>
                <a:srgbClr val="FFFF00"/>
              </a:solidFill>
              <a:latin typeface="Times New Roman"/>
              <a:ea typeface="Times New Roman"/>
              <a:cs typeface="Times New Roman"/>
              <a:sym typeface="Times New Roman"/>
            </a:endParaRPr>
          </a:p>
        </p:txBody>
      </p:sp>
      <p:sp>
        <p:nvSpPr>
          <p:cNvPr id="172" name="Google Shape;172;p10"/>
          <p:cNvSpPr/>
          <p:nvPr/>
        </p:nvSpPr>
        <p:spPr>
          <a:xfrm>
            <a:off x="1701800" y="4254500"/>
            <a:ext cx="2603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a:ea typeface="Times New Roman"/>
                <a:cs typeface="Times New Roman"/>
                <a:sym typeface="Times New Roman"/>
              </a:rPr>
              <a:t> </a:t>
            </a:r>
            <a:endParaRPr/>
          </a:p>
        </p:txBody>
      </p:sp>
      <p:sp>
        <p:nvSpPr>
          <p:cNvPr id="173" name="Google Shape;173;p10"/>
          <p:cNvSpPr txBox="1">
            <a:spLocks noGrp="1"/>
          </p:cNvSpPr>
          <p:nvPr>
            <p:ph type="title"/>
          </p:nvPr>
        </p:nvSpPr>
        <p:spPr>
          <a:xfrm>
            <a:off x="2743200" y="304800"/>
            <a:ext cx="3486150" cy="809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900" b="1">
                <a:solidFill>
                  <a:schemeClr val="dk1"/>
                </a:solidFill>
                <a:latin typeface="Times New Roman"/>
                <a:ea typeface="Times New Roman"/>
                <a:cs typeface="Times New Roman"/>
                <a:sym typeface="Times New Roman"/>
              </a:rPr>
              <a:t> </a:t>
            </a:r>
            <a:r>
              <a:rPr lang="en-US" sz="2800" b="1">
                <a:solidFill>
                  <a:schemeClr val="dk1"/>
                </a:solidFill>
                <a:latin typeface="Times New Roman"/>
                <a:ea typeface="Times New Roman"/>
                <a:cs typeface="Times New Roman"/>
                <a:sym typeface="Times New Roman"/>
              </a:rPr>
              <a:t>Sales Promotion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77"/>
        <p:cNvGrpSpPr/>
        <p:nvPr/>
      </p:nvGrpSpPr>
      <p:grpSpPr>
        <a:xfrm>
          <a:off x="0" y="0"/>
          <a:ext cx="0" cy="0"/>
          <a:chOff x="0" y="0"/>
          <a:chExt cx="0" cy="0"/>
        </a:xfrm>
      </p:grpSpPr>
      <p:sp>
        <p:nvSpPr>
          <p:cNvPr id="178" name="Google Shape;178;p11"/>
          <p:cNvSpPr txBox="1">
            <a:spLocks noGrp="1"/>
          </p:cNvSpPr>
          <p:nvPr>
            <p:ph type="title"/>
          </p:nvPr>
        </p:nvSpPr>
        <p:spPr>
          <a:xfrm>
            <a:off x="2171700" y="485650"/>
            <a:ext cx="4800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Dealer License Renewals</a:t>
            </a:r>
            <a:endParaRPr/>
          </a:p>
        </p:txBody>
      </p:sp>
      <p:sp>
        <p:nvSpPr>
          <p:cNvPr id="179" name="Google Shape;179;p11"/>
          <p:cNvSpPr txBox="1">
            <a:spLocks noGrp="1"/>
          </p:cNvSpPr>
          <p:nvPr>
            <p:ph type="body" idx="1"/>
          </p:nvPr>
        </p:nvSpPr>
        <p:spPr>
          <a:xfrm>
            <a:off x="1905000" y="1919225"/>
            <a:ext cx="5334000" cy="36576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000"/>
              <a:buFont typeface="Arial"/>
              <a:buNone/>
            </a:pPr>
            <a:r>
              <a:rPr lang="en-US" sz="2000" b="1">
                <a:solidFill>
                  <a:schemeClr val="dk1"/>
                </a:solidFill>
              </a:rPr>
              <a:t>Mediation/Arbitration Fees:</a:t>
            </a:r>
            <a:endParaRPr/>
          </a:p>
          <a:p>
            <a:pPr marL="342900" lvl="0" indent="-342900" algn="l" rtl="0">
              <a:lnSpc>
                <a:spcPct val="80000"/>
              </a:lnSpc>
              <a:spcBef>
                <a:spcPts val="400"/>
              </a:spcBef>
              <a:spcAft>
                <a:spcPts val="0"/>
              </a:spcAft>
              <a:buClr>
                <a:schemeClr val="dk1"/>
              </a:buClr>
              <a:buSzPts val="2000"/>
              <a:buFont typeface="Arial"/>
              <a:buNone/>
            </a:pPr>
            <a:r>
              <a:rPr lang="en-US" sz="2000">
                <a:solidFill>
                  <a:schemeClr val="dk1"/>
                </a:solidFill>
              </a:rPr>
              <a:t>     Dealers </a:t>
            </a:r>
            <a:r>
              <a:rPr lang="en-US" sz="2000" b="1" u="sng">
                <a:solidFill>
                  <a:srgbClr val="FFFF00"/>
                </a:solidFill>
              </a:rPr>
              <a:t>must</a:t>
            </a:r>
            <a:r>
              <a:rPr lang="en-US" sz="2000" b="1">
                <a:solidFill>
                  <a:srgbClr val="C00000"/>
                </a:solidFill>
              </a:rPr>
              <a:t> </a:t>
            </a:r>
            <a:r>
              <a:rPr lang="en-US" sz="2000">
                <a:solidFill>
                  <a:schemeClr val="dk1"/>
                </a:solidFill>
              </a:rPr>
              <a:t>collect arbitration $1 fee for every motor vehicle sold to a </a:t>
            </a:r>
            <a:r>
              <a:rPr lang="en-US" sz="2000" b="1" u="sng">
                <a:solidFill>
                  <a:srgbClr val="FFFF00"/>
                </a:solidFill>
              </a:rPr>
              <a:t>retail</a:t>
            </a:r>
            <a:r>
              <a:rPr lang="en-US" sz="2000">
                <a:solidFill>
                  <a:srgbClr val="FFFF00"/>
                </a:solidFill>
              </a:rPr>
              <a:t> </a:t>
            </a:r>
            <a:r>
              <a:rPr lang="en-US" sz="2000">
                <a:solidFill>
                  <a:schemeClr val="dk1"/>
                </a:solidFill>
              </a:rPr>
              <a:t>customer, including </a:t>
            </a:r>
            <a:r>
              <a:rPr lang="en-US" sz="2000" b="1">
                <a:solidFill>
                  <a:schemeClr val="dk1"/>
                </a:solidFill>
              </a:rPr>
              <a:t>new</a:t>
            </a:r>
            <a:r>
              <a:rPr lang="en-US" sz="2000">
                <a:solidFill>
                  <a:schemeClr val="dk1"/>
                </a:solidFill>
              </a:rPr>
              <a:t> and</a:t>
            </a:r>
            <a:r>
              <a:rPr lang="en-US" sz="2000" b="1">
                <a:solidFill>
                  <a:schemeClr val="dk1"/>
                </a:solidFill>
              </a:rPr>
              <a:t> used</a:t>
            </a:r>
            <a:r>
              <a:rPr lang="en-US" sz="2000">
                <a:solidFill>
                  <a:schemeClr val="dk1"/>
                </a:solidFill>
              </a:rPr>
              <a:t> vehicles.  These fees </a:t>
            </a:r>
            <a:r>
              <a:rPr lang="en-US" sz="2000" b="1" u="sng">
                <a:solidFill>
                  <a:srgbClr val="FFFF00"/>
                </a:solidFill>
              </a:rPr>
              <a:t>must</a:t>
            </a:r>
            <a:r>
              <a:rPr lang="en-US" sz="2000" b="1">
                <a:solidFill>
                  <a:schemeClr val="dk1"/>
                </a:solidFill>
              </a:rPr>
              <a:t> </a:t>
            </a:r>
            <a:r>
              <a:rPr lang="en-US" sz="2000">
                <a:solidFill>
                  <a:schemeClr val="dk1"/>
                </a:solidFill>
              </a:rPr>
              <a:t>be paid for the 12 month period of the issued dealer’s license.</a:t>
            </a:r>
            <a:endParaRPr/>
          </a:p>
          <a:p>
            <a:pPr marL="342900" lvl="0" indent="-342900" algn="l" rtl="0">
              <a:lnSpc>
                <a:spcPct val="80000"/>
              </a:lnSpc>
              <a:spcBef>
                <a:spcPts val="400"/>
              </a:spcBef>
              <a:spcAft>
                <a:spcPts val="0"/>
              </a:spcAft>
              <a:buClr>
                <a:schemeClr val="dk1"/>
              </a:buClr>
              <a:buSzPts val="2000"/>
              <a:buFont typeface="Arial"/>
              <a:buNone/>
            </a:pPr>
            <a:endParaRPr sz="2000">
              <a:solidFill>
                <a:schemeClr val="dk1"/>
              </a:solidFill>
            </a:endParaRPr>
          </a:p>
          <a:p>
            <a:pPr marL="342900" lvl="0" indent="-342900" algn="l" rtl="0">
              <a:lnSpc>
                <a:spcPct val="80000"/>
              </a:lnSpc>
              <a:spcBef>
                <a:spcPts val="400"/>
              </a:spcBef>
              <a:spcAft>
                <a:spcPts val="0"/>
              </a:spcAft>
              <a:buClr>
                <a:schemeClr val="dk1"/>
              </a:buClr>
              <a:buSzPts val="2000"/>
              <a:buFont typeface="Arial"/>
              <a:buNone/>
            </a:pPr>
            <a:r>
              <a:rPr lang="en-US" sz="2000">
                <a:solidFill>
                  <a:schemeClr val="dk1"/>
                </a:solidFill>
              </a:rPr>
              <a:t>     Dealers </a:t>
            </a:r>
            <a:r>
              <a:rPr lang="en-US" sz="2000" b="1" u="sng">
                <a:solidFill>
                  <a:srgbClr val="FFFF00"/>
                </a:solidFill>
              </a:rPr>
              <a:t>must</a:t>
            </a:r>
            <a:r>
              <a:rPr lang="en-US" sz="2000" b="1">
                <a:solidFill>
                  <a:schemeClr val="dk1"/>
                </a:solidFill>
              </a:rPr>
              <a:t> </a:t>
            </a:r>
            <a:r>
              <a:rPr lang="en-US" sz="2000">
                <a:solidFill>
                  <a:schemeClr val="dk1"/>
                </a:solidFill>
              </a:rPr>
              <a:t>list the fee on the sales agreement separately.</a:t>
            </a:r>
            <a:endParaRPr/>
          </a:p>
          <a:p>
            <a:pPr marL="342900" lvl="0" indent="-342900" algn="l" rtl="0">
              <a:lnSpc>
                <a:spcPct val="80000"/>
              </a:lnSpc>
              <a:spcBef>
                <a:spcPts val="400"/>
              </a:spcBef>
              <a:spcAft>
                <a:spcPts val="0"/>
              </a:spcAft>
              <a:buClr>
                <a:schemeClr val="dk1"/>
              </a:buClr>
              <a:buSzPts val="2000"/>
              <a:buFont typeface="Arial"/>
              <a:buNone/>
            </a:pPr>
            <a:endParaRPr sz="2000">
              <a:solidFill>
                <a:schemeClr val="dk1"/>
              </a:solidFill>
            </a:endParaRPr>
          </a:p>
          <a:p>
            <a:pPr marL="342900" lvl="0" indent="-342900" algn="l" rtl="0">
              <a:lnSpc>
                <a:spcPct val="80000"/>
              </a:lnSpc>
              <a:spcBef>
                <a:spcPts val="400"/>
              </a:spcBef>
              <a:spcAft>
                <a:spcPts val="0"/>
              </a:spcAft>
              <a:buClr>
                <a:schemeClr val="dk1"/>
              </a:buClr>
              <a:buSzPts val="2000"/>
              <a:buFont typeface="Arial"/>
              <a:buNone/>
            </a:pPr>
            <a:r>
              <a:rPr lang="en-US" sz="2000" b="1">
                <a:solidFill>
                  <a:schemeClr val="dk1"/>
                </a:solidFill>
              </a:rPr>
              <a:t>Exceptions:</a:t>
            </a:r>
            <a:r>
              <a:rPr lang="en-US" sz="2000">
                <a:solidFill>
                  <a:schemeClr val="dk1"/>
                </a:solidFill>
              </a:rPr>
              <a:t>  </a:t>
            </a:r>
            <a:endParaRPr/>
          </a:p>
          <a:p>
            <a:pPr marL="342900" lvl="0" indent="-342900" algn="l" rtl="0">
              <a:lnSpc>
                <a:spcPct val="80000"/>
              </a:lnSpc>
              <a:spcBef>
                <a:spcPts val="400"/>
              </a:spcBef>
              <a:spcAft>
                <a:spcPts val="0"/>
              </a:spcAft>
              <a:buClr>
                <a:schemeClr val="dk1"/>
              </a:buClr>
              <a:buSzPts val="2000"/>
              <a:buFont typeface="Arial"/>
              <a:buNone/>
            </a:pPr>
            <a:r>
              <a:rPr lang="en-US" sz="2000">
                <a:solidFill>
                  <a:schemeClr val="dk1"/>
                </a:solidFill>
              </a:rPr>
              <a:t>     Mobile homes and commercial vehicles with a G.V.W. of 8,500 lbs. or more.</a:t>
            </a:r>
            <a:endParaRPr/>
          </a:p>
          <a:p>
            <a:pPr marL="342900" lvl="0" indent="-342900" algn="l" rtl="0">
              <a:lnSpc>
                <a:spcPct val="80000"/>
              </a:lnSpc>
              <a:spcBef>
                <a:spcPts val="360"/>
              </a:spcBef>
              <a:spcAft>
                <a:spcPts val="0"/>
              </a:spcAft>
              <a:buClr>
                <a:schemeClr val="dk1"/>
              </a:buClr>
              <a:buSzPts val="1800"/>
              <a:buFont typeface="Arial"/>
              <a:buNone/>
            </a:pPr>
            <a:endParaRPr sz="1800"/>
          </a:p>
        </p:txBody>
      </p:sp>
      <p:pic>
        <p:nvPicPr>
          <p:cNvPr id="180" name="Google Shape;180;p11" descr="Pocket Money"/>
          <p:cNvPicPr preferRelativeResize="0">
            <a:picLocks noGrp="1"/>
          </p:cNvPicPr>
          <p:nvPr>
            <p:ph type="body" idx="2"/>
          </p:nvPr>
        </p:nvPicPr>
        <p:blipFill rotWithShape="1">
          <a:blip r:embed="rId3">
            <a:alphaModFix/>
          </a:blip>
          <a:srcRect/>
          <a:stretch/>
        </p:blipFill>
        <p:spPr>
          <a:xfrm>
            <a:off x="7075062" y="106850"/>
            <a:ext cx="2020800" cy="2372100"/>
          </a:xfrm>
          <a:prstGeom prst="rect">
            <a:avLst/>
          </a:prstGeom>
          <a:noFill/>
          <a:ln>
            <a:noFill/>
          </a:ln>
        </p:spPr>
      </p:pic>
      <p:sp>
        <p:nvSpPr>
          <p:cNvPr id="181" name="Google Shape;181;p11"/>
          <p:cNvSpPr txBox="1"/>
          <p:nvPr/>
        </p:nvSpPr>
        <p:spPr>
          <a:xfrm>
            <a:off x="1097775" y="5819975"/>
            <a:ext cx="74676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FF00"/>
                </a:solidFill>
                <a:latin typeface="Times New Roman"/>
                <a:ea typeface="Times New Roman"/>
                <a:cs typeface="Times New Roman"/>
                <a:sym typeface="Times New Roman"/>
              </a:rPr>
              <a:t>Remember:  Notify the Dealer Section with in 30 days of any changes!</a:t>
            </a:r>
            <a:endParaRPr>
              <a:solidFill>
                <a:srgbClr val="FF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85"/>
        <p:cNvGrpSpPr/>
        <p:nvPr/>
      </p:nvGrpSpPr>
      <p:grpSpPr>
        <a:xfrm>
          <a:off x="0" y="0"/>
          <a:ext cx="0" cy="0"/>
          <a:chOff x="0" y="0"/>
          <a:chExt cx="0" cy="0"/>
        </a:xfrm>
      </p:grpSpPr>
      <p:sp>
        <p:nvSpPr>
          <p:cNvPr id="186" name="Google Shape;186;p12"/>
          <p:cNvSpPr txBox="1">
            <a:spLocks noGrp="1"/>
          </p:cNvSpPr>
          <p:nvPr>
            <p:ph type="title"/>
          </p:nvPr>
        </p:nvSpPr>
        <p:spPr>
          <a:xfrm>
            <a:off x="685800" y="129400"/>
            <a:ext cx="7772400" cy="823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dk1"/>
                </a:solidFill>
                <a:latin typeface="Times New Roman"/>
                <a:ea typeface="Times New Roman"/>
                <a:cs typeface="Times New Roman"/>
                <a:sym typeface="Times New Roman"/>
              </a:rPr>
              <a:t>Keep Accurate Records</a:t>
            </a:r>
            <a:endParaRPr/>
          </a:p>
        </p:txBody>
      </p:sp>
      <p:sp>
        <p:nvSpPr>
          <p:cNvPr id="187" name="Google Shape;187;p12"/>
          <p:cNvSpPr txBox="1">
            <a:spLocks noGrp="1"/>
          </p:cNvSpPr>
          <p:nvPr>
            <p:ph type="body" idx="1"/>
          </p:nvPr>
        </p:nvSpPr>
        <p:spPr>
          <a:xfrm>
            <a:off x="835650" y="1643850"/>
            <a:ext cx="7472700" cy="38583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Font typeface="Times New Roman"/>
              <a:buChar char="●"/>
            </a:pPr>
            <a:r>
              <a:rPr lang="en-US" sz="2400">
                <a:solidFill>
                  <a:schemeClr val="dk1"/>
                </a:solidFill>
              </a:rPr>
              <a:t>Make copies of </a:t>
            </a:r>
            <a:r>
              <a:rPr lang="en-US" sz="2400" b="1" i="1" u="sng">
                <a:solidFill>
                  <a:schemeClr val="dk1"/>
                </a:solidFill>
              </a:rPr>
              <a:t>ALL</a:t>
            </a:r>
            <a:r>
              <a:rPr lang="en-US" sz="2400" b="1" i="1">
                <a:solidFill>
                  <a:schemeClr val="dk1"/>
                </a:solidFill>
              </a:rPr>
              <a:t> </a:t>
            </a:r>
            <a:r>
              <a:rPr lang="en-US" sz="2400">
                <a:solidFill>
                  <a:schemeClr val="dk1"/>
                </a:solidFill>
              </a:rPr>
              <a:t>your paperwork and maintain at the </a:t>
            </a:r>
            <a:r>
              <a:rPr lang="en-US" sz="2400" u="sng">
                <a:solidFill>
                  <a:schemeClr val="dk1"/>
                </a:solidFill>
              </a:rPr>
              <a:t>primary established place of business</a:t>
            </a:r>
            <a:r>
              <a:rPr lang="en-US" sz="2400">
                <a:solidFill>
                  <a:schemeClr val="dk1"/>
                </a:solidFill>
              </a:rPr>
              <a:t>.</a:t>
            </a:r>
            <a:endParaRPr/>
          </a:p>
          <a:p>
            <a:pPr marL="342900" lvl="0" indent="-342900" algn="l" rtl="0">
              <a:spcBef>
                <a:spcPts val="480"/>
              </a:spcBef>
              <a:spcAft>
                <a:spcPts val="0"/>
              </a:spcAft>
              <a:buClr>
                <a:schemeClr val="dk1"/>
              </a:buClr>
              <a:buSzPts val="2400"/>
              <a:buFont typeface="Times New Roman"/>
              <a:buChar char="●"/>
            </a:pPr>
            <a:r>
              <a:rPr lang="en-US" sz="2400">
                <a:solidFill>
                  <a:schemeClr val="dk1"/>
                </a:solidFill>
              </a:rPr>
              <a:t>Dealers must maintain a temporary plate log (Form MV</a:t>
            </a:r>
            <a:r>
              <a:rPr lang="en-US" sz="2400"/>
              <a:t>I-0110A)</a:t>
            </a:r>
            <a:r>
              <a:rPr lang="en-US" sz="2400">
                <a:solidFill>
                  <a:schemeClr val="dk1"/>
                </a:solidFill>
              </a:rPr>
              <a:t>. The log must include voided plates!</a:t>
            </a:r>
            <a:endParaRPr/>
          </a:p>
          <a:p>
            <a:pPr marL="342900" lvl="0" indent="-342900" algn="l" rtl="0">
              <a:spcBef>
                <a:spcPts val="480"/>
              </a:spcBef>
              <a:spcAft>
                <a:spcPts val="0"/>
              </a:spcAft>
              <a:buClr>
                <a:schemeClr val="dk1"/>
              </a:buClr>
              <a:buSzPts val="2400"/>
              <a:buFont typeface="Times New Roman"/>
              <a:buChar char="●"/>
            </a:pPr>
            <a:r>
              <a:rPr lang="en-US" sz="2400">
                <a:solidFill>
                  <a:schemeClr val="dk1"/>
                </a:solidFill>
              </a:rPr>
              <a:t>Keep white/pink copies of the NOS (Notice of Sales) organized and available.</a:t>
            </a:r>
            <a:endParaRPr/>
          </a:p>
          <a:p>
            <a:pPr marL="342900" lvl="0" indent="-342900" algn="l" rtl="0">
              <a:spcBef>
                <a:spcPts val="480"/>
              </a:spcBef>
              <a:spcAft>
                <a:spcPts val="0"/>
              </a:spcAft>
              <a:buClr>
                <a:schemeClr val="dk1"/>
              </a:buClr>
              <a:buSzPts val="2400"/>
              <a:buFont typeface="Times New Roman"/>
              <a:buChar char="●"/>
            </a:pPr>
            <a:r>
              <a:rPr lang="en-US" sz="2400">
                <a:solidFill>
                  <a:schemeClr val="dk1"/>
                </a:solidFill>
              </a:rPr>
              <a:t>Dealership records </a:t>
            </a:r>
            <a:r>
              <a:rPr lang="en-US" sz="2400" b="1" u="sng">
                <a:solidFill>
                  <a:srgbClr val="C00000"/>
                </a:solidFill>
              </a:rPr>
              <a:t>MUST</a:t>
            </a:r>
            <a:r>
              <a:rPr lang="en-US" sz="2400" b="1">
                <a:solidFill>
                  <a:schemeClr val="dk1"/>
                </a:solidFill>
              </a:rPr>
              <a:t> </a:t>
            </a:r>
            <a:r>
              <a:rPr lang="en-US" sz="2400">
                <a:solidFill>
                  <a:schemeClr val="dk1"/>
                </a:solidFill>
              </a:rPr>
              <a:t>be kept for 5 years </a:t>
            </a:r>
            <a:r>
              <a:rPr lang="en-US" sz="2400"/>
              <a:t>minimum</a:t>
            </a:r>
            <a:r>
              <a:rPr lang="en-US" sz="2400">
                <a:solidFill>
                  <a:schemeClr val="dk1"/>
                </a:solidFill>
              </a:rPr>
              <a:t>.</a:t>
            </a:r>
            <a:endParaRPr/>
          </a:p>
        </p:txBody>
      </p:sp>
      <p:sp>
        <p:nvSpPr>
          <p:cNvPr id="188" name="Google Shape;188;p12"/>
          <p:cNvSpPr txBox="1"/>
          <p:nvPr/>
        </p:nvSpPr>
        <p:spPr>
          <a:xfrm>
            <a:off x="1676400" y="6002179"/>
            <a:ext cx="71628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a:ea typeface="Times New Roman"/>
                <a:cs typeface="Times New Roman"/>
                <a:sym typeface="Times New Roman"/>
              </a:rPr>
              <a:t>Remember:  Keep a temporary plate log!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92"/>
        <p:cNvGrpSpPr/>
        <p:nvPr/>
      </p:nvGrpSpPr>
      <p:grpSpPr>
        <a:xfrm>
          <a:off x="0" y="0"/>
          <a:ext cx="0" cy="0"/>
          <a:chOff x="0" y="0"/>
          <a:chExt cx="0" cy="0"/>
        </a:xfrm>
      </p:grpSpPr>
      <p:sp>
        <p:nvSpPr>
          <p:cNvPr id="193" name="Google Shape;193;p13"/>
          <p:cNvSpPr txBox="1">
            <a:spLocks noGrp="1"/>
          </p:cNvSpPr>
          <p:nvPr>
            <p:ph type="title"/>
          </p:nvPr>
        </p:nvSpPr>
        <p:spPr>
          <a:xfrm>
            <a:off x="762000" y="437175"/>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solidFill>
                  <a:schemeClr val="dk1"/>
                </a:solidFill>
              </a:rPr>
              <a:t>When </a:t>
            </a:r>
            <a:r>
              <a:rPr lang="en-US" sz="4000" b="1" i="1" u="sng">
                <a:solidFill>
                  <a:schemeClr val="dk1"/>
                </a:solidFill>
              </a:rPr>
              <a:t>not</a:t>
            </a:r>
            <a:r>
              <a:rPr lang="en-US" sz="4000">
                <a:solidFill>
                  <a:schemeClr val="dk1"/>
                </a:solidFill>
              </a:rPr>
              <a:t> to sell vehicles</a:t>
            </a:r>
            <a:endParaRPr/>
          </a:p>
        </p:txBody>
      </p:sp>
      <p:sp>
        <p:nvSpPr>
          <p:cNvPr id="194" name="Google Shape;194;p13"/>
          <p:cNvSpPr txBox="1">
            <a:spLocks noGrp="1"/>
          </p:cNvSpPr>
          <p:nvPr>
            <p:ph type="body" idx="1"/>
          </p:nvPr>
        </p:nvSpPr>
        <p:spPr>
          <a:xfrm>
            <a:off x="510600" y="1461700"/>
            <a:ext cx="8369700" cy="4573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FF0000"/>
              </a:buClr>
              <a:buSzPts val="2800"/>
              <a:buFont typeface="Arial"/>
              <a:buNone/>
            </a:pPr>
            <a:r>
              <a:rPr lang="en-US" sz="2800">
                <a:solidFill>
                  <a:srgbClr val="FF0000"/>
                </a:solidFill>
              </a:rPr>
              <a:t>A licensed car dealer </a:t>
            </a:r>
            <a:r>
              <a:rPr lang="en-US" sz="2800" b="1" i="1" u="sng">
                <a:solidFill>
                  <a:srgbClr val="FF0000"/>
                </a:solidFill>
              </a:rPr>
              <a:t>may not</a:t>
            </a:r>
            <a:r>
              <a:rPr lang="en-US" sz="2800">
                <a:solidFill>
                  <a:srgbClr val="FF0000"/>
                </a:solidFill>
              </a:rPr>
              <a:t> be open for business on the following days:</a:t>
            </a:r>
            <a:endParaRPr/>
          </a:p>
          <a:p>
            <a:pPr marL="342900" lvl="0" indent="-342900" algn="l" rtl="0">
              <a:spcBef>
                <a:spcPts val="560"/>
              </a:spcBef>
              <a:spcAft>
                <a:spcPts val="0"/>
              </a:spcAft>
              <a:buClr>
                <a:schemeClr val="dk1"/>
              </a:buClr>
              <a:buSzPts val="2800"/>
              <a:buFont typeface="Arial"/>
              <a:buNone/>
            </a:pPr>
            <a:r>
              <a:rPr lang="en-US" sz="2800"/>
              <a:t>                  </a:t>
            </a:r>
            <a:r>
              <a:rPr lang="en-US" sz="2800" b="1"/>
              <a:t>ALL SUNDAYS   </a:t>
            </a:r>
            <a:endParaRPr/>
          </a:p>
          <a:p>
            <a:pPr marL="342900" lvl="0" indent="-342900" algn="l" rtl="0">
              <a:spcBef>
                <a:spcPts val="560"/>
              </a:spcBef>
              <a:spcAft>
                <a:spcPts val="0"/>
              </a:spcAft>
              <a:buClr>
                <a:schemeClr val="dk1"/>
              </a:buClr>
              <a:buSzPts val="2800"/>
              <a:buFont typeface="Arial"/>
              <a:buNone/>
            </a:pPr>
            <a:r>
              <a:rPr lang="en-US" sz="2800" b="1"/>
              <a:t>                  Easter</a:t>
            </a:r>
            <a:endParaRPr/>
          </a:p>
          <a:p>
            <a:pPr marL="342900" lvl="0" indent="-342900" algn="l" rtl="0">
              <a:spcBef>
                <a:spcPts val="560"/>
              </a:spcBef>
              <a:spcAft>
                <a:spcPts val="0"/>
              </a:spcAft>
              <a:buClr>
                <a:schemeClr val="dk1"/>
              </a:buClr>
              <a:buSzPts val="2800"/>
              <a:buFont typeface="Arial"/>
              <a:buNone/>
            </a:pPr>
            <a:r>
              <a:rPr lang="en-US" sz="2800" b="1"/>
              <a:t>                  Christmas</a:t>
            </a:r>
            <a:endParaRPr/>
          </a:p>
          <a:p>
            <a:pPr marL="342900" lvl="0" indent="-342900" algn="l" rtl="0">
              <a:spcBef>
                <a:spcPts val="560"/>
              </a:spcBef>
              <a:spcAft>
                <a:spcPts val="0"/>
              </a:spcAft>
              <a:buClr>
                <a:schemeClr val="dk1"/>
              </a:buClr>
              <a:buSzPts val="2800"/>
              <a:buFont typeface="Arial"/>
              <a:buNone/>
            </a:pPr>
            <a:r>
              <a:rPr lang="en-US" sz="2800" b="1"/>
              <a:t>                  Thanksgiving</a:t>
            </a:r>
            <a:endParaRPr/>
          </a:p>
        </p:txBody>
      </p:sp>
      <p:pic>
        <p:nvPicPr>
          <p:cNvPr id="195" name="Google Shape;195;p13" descr="j0283729"/>
          <p:cNvPicPr preferRelativeResize="0">
            <a:picLocks noGrp="1"/>
          </p:cNvPicPr>
          <p:nvPr>
            <p:ph type="body" idx="2"/>
          </p:nvPr>
        </p:nvPicPr>
        <p:blipFill rotWithShape="1">
          <a:blip r:embed="rId3">
            <a:alphaModFix/>
          </a:blip>
          <a:srcRect/>
          <a:stretch/>
        </p:blipFill>
        <p:spPr>
          <a:xfrm>
            <a:off x="4036794" y="3516921"/>
            <a:ext cx="455400" cy="477600"/>
          </a:xfrm>
          <a:prstGeom prst="rect">
            <a:avLst/>
          </a:prstGeom>
          <a:noFill/>
          <a:ln>
            <a:noFill/>
          </a:ln>
        </p:spPr>
      </p:pic>
      <p:pic>
        <p:nvPicPr>
          <p:cNvPr id="196" name="Google Shape;196;p13" descr="Thanksgiving"/>
          <p:cNvPicPr preferRelativeResize="0">
            <a:picLocks noGrp="1"/>
          </p:cNvPicPr>
          <p:nvPr>
            <p:ph type="body" idx="3"/>
          </p:nvPr>
        </p:nvPicPr>
        <p:blipFill rotWithShape="1">
          <a:blip r:embed="rId4">
            <a:alphaModFix/>
          </a:blip>
          <a:srcRect/>
          <a:stretch/>
        </p:blipFill>
        <p:spPr>
          <a:xfrm>
            <a:off x="4638000" y="3913700"/>
            <a:ext cx="1066800" cy="689100"/>
          </a:xfrm>
          <a:prstGeom prst="rect">
            <a:avLst/>
          </a:prstGeom>
          <a:noFill/>
          <a:ln>
            <a:noFill/>
          </a:ln>
        </p:spPr>
      </p:pic>
      <p:pic>
        <p:nvPicPr>
          <p:cNvPr id="197" name="Google Shape;197;p13" descr="j0183442"/>
          <p:cNvPicPr preferRelativeResize="0"/>
          <p:nvPr/>
        </p:nvPicPr>
        <p:blipFill rotWithShape="1">
          <a:blip r:embed="rId5">
            <a:alphaModFix/>
          </a:blip>
          <a:srcRect/>
          <a:stretch/>
        </p:blipFill>
        <p:spPr>
          <a:xfrm>
            <a:off x="4723474" y="2227625"/>
            <a:ext cx="587375" cy="604838"/>
          </a:xfrm>
          <a:prstGeom prst="rect">
            <a:avLst/>
          </a:prstGeom>
          <a:noFill/>
          <a:ln>
            <a:noFill/>
          </a:ln>
        </p:spPr>
      </p:pic>
      <p:pic>
        <p:nvPicPr>
          <p:cNvPr id="198" name="Google Shape;198;p13" descr="easter bunny sm"/>
          <p:cNvPicPr preferRelativeResize="0"/>
          <p:nvPr/>
        </p:nvPicPr>
        <p:blipFill rotWithShape="1">
          <a:blip r:embed="rId6">
            <a:alphaModFix/>
          </a:blip>
          <a:srcRect/>
          <a:stretch/>
        </p:blipFill>
        <p:spPr>
          <a:xfrm>
            <a:off x="3586936" y="2891331"/>
            <a:ext cx="454025" cy="566738"/>
          </a:xfrm>
          <a:prstGeom prst="rect">
            <a:avLst/>
          </a:prstGeom>
          <a:noFill/>
          <a:ln>
            <a:noFill/>
          </a:ln>
        </p:spPr>
      </p:pic>
      <p:sp>
        <p:nvSpPr>
          <p:cNvPr id="199" name="Google Shape;199;p13"/>
          <p:cNvSpPr txBox="1"/>
          <p:nvPr/>
        </p:nvSpPr>
        <p:spPr>
          <a:xfrm>
            <a:off x="903287" y="5093229"/>
            <a:ext cx="73374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a:ea typeface="Times New Roman"/>
                <a:cs typeface="Times New Roman"/>
                <a:sym typeface="Times New Roman"/>
              </a:rPr>
              <a:t>Exemption from the Blue Law:  </a:t>
            </a:r>
            <a:r>
              <a:rPr lang="en-US" sz="2400" b="1">
                <a:solidFill>
                  <a:srgbClr val="191966"/>
                </a:solidFill>
                <a:latin typeface="Times New Roman"/>
                <a:ea typeface="Times New Roman"/>
                <a:cs typeface="Times New Roman"/>
                <a:sym typeface="Times New Roman"/>
              </a:rPr>
              <a:t>Camping Trailers and new Motorhomes.  Title 17 Section 3203 &amp; 3203A.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03"/>
        <p:cNvGrpSpPr/>
        <p:nvPr/>
      </p:nvGrpSpPr>
      <p:grpSpPr>
        <a:xfrm>
          <a:off x="0" y="0"/>
          <a:ext cx="0" cy="0"/>
          <a:chOff x="0" y="0"/>
          <a:chExt cx="0" cy="0"/>
        </a:xfrm>
      </p:grpSpPr>
      <p:sp>
        <p:nvSpPr>
          <p:cNvPr id="204" name="Google Shape;204;p14"/>
          <p:cNvSpPr txBox="1"/>
          <p:nvPr/>
        </p:nvSpPr>
        <p:spPr>
          <a:xfrm>
            <a:off x="723900" y="1833250"/>
            <a:ext cx="7696200" cy="2252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FF"/>
                </a:solidFill>
                <a:latin typeface="Open Sans"/>
                <a:ea typeface="Open Sans"/>
                <a:cs typeface="Open Sans"/>
                <a:sym typeface="Open Sans"/>
              </a:rPr>
              <a:t>THE USED CAR INFORMATION ACT</a:t>
            </a:r>
            <a:endParaRPr>
              <a:solidFill>
                <a:srgbClr val="FFFFFF"/>
              </a:solidFill>
            </a:endParaRPr>
          </a:p>
          <a:p>
            <a:pPr marL="0" marR="0" lvl="0" indent="0" algn="ctr" rtl="0">
              <a:lnSpc>
                <a:spcPct val="190000"/>
              </a:lnSpc>
              <a:spcBef>
                <a:spcPts val="0"/>
              </a:spcBef>
              <a:spcAft>
                <a:spcPts val="0"/>
              </a:spcAft>
              <a:buNone/>
            </a:pPr>
            <a:r>
              <a:rPr lang="en-US" sz="3600" b="1">
                <a:solidFill>
                  <a:srgbClr val="FFFFFF"/>
                </a:solidFill>
                <a:latin typeface="Open Sans"/>
                <a:ea typeface="Open Sans"/>
                <a:cs typeface="Open Sans"/>
                <a:sym typeface="Open Sans"/>
              </a:rPr>
              <a:t>10 M.R.S.A §1474 THRU §1477</a:t>
            </a:r>
            <a:endParaRPr sz="3600" b="1">
              <a:solidFill>
                <a:srgbClr val="FFFFFF"/>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08"/>
        <p:cNvGrpSpPr/>
        <p:nvPr/>
      </p:nvGrpSpPr>
      <p:grpSpPr>
        <a:xfrm>
          <a:off x="0" y="0"/>
          <a:ext cx="0" cy="0"/>
          <a:chOff x="0" y="0"/>
          <a:chExt cx="0" cy="0"/>
        </a:xfrm>
      </p:grpSpPr>
      <p:sp>
        <p:nvSpPr>
          <p:cNvPr id="209" name="Google Shape;209;p15"/>
          <p:cNvSpPr txBox="1">
            <a:spLocks noGrp="1"/>
          </p:cNvSpPr>
          <p:nvPr>
            <p:ph type="title"/>
          </p:nvPr>
        </p:nvSpPr>
        <p:spPr>
          <a:xfrm>
            <a:off x="1257300" y="62962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1"/>
                </a:solidFill>
              </a:rPr>
              <a:t>What does the </a:t>
            </a:r>
            <a:br>
              <a:rPr lang="en-US">
                <a:solidFill>
                  <a:schemeClr val="dk1"/>
                </a:solidFill>
              </a:rPr>
            </a:br>
            <a:r>
              <a:rPr lang="en-US" b="1">
                <a:solidFill>
                  <a:schemeClr val="dk1"/>
                </a:solidFill>
              </a:rPr>
              <a:t>Used Car Information Act </a:t>
            </a:r>
            <a:r>
              <a:rPr lang="en-US">
                <a:solidFill>
                  <a:schemeClr val="dk1"/>
                </a:solidFill>
              </a:rPr>
              <a:t>do</a:t>
            </a:r>
            <a:r>
              <a:rPr lang="en-US" b="1">
                <a:solidFill>
                  <a:schemeClr val="dk1"/>
                </a:solidFill>
              </a:rPr>
              <a:t>?</a:t>
            </a:r>
            <a:endParaRPr/>
          </a:p>
        </p:txBody>
      </p:sp>
      <p:sp>
        <p:nvSpPr>
          <p:cNvPr id="210" name="Google Shape;210;p15"/>
          <p:cNvSpPr txBox="1">
            <a:spLocks noGrp="1"/>
          </p:cNvSpPr>
          <p:nvPr>
            <p:ph type="body" idx="1"/>
          </p:nvPr>
        </p:nvSpPr>
        <p:spPr>
          <a:xfrm>
            <a:off x="1257300" y="1881075"/>
            <a:ext cx="66294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New Roman"/>
              <a:buNone/>
            </a:pPr>
            <a:endParaRPr/>
          </a:p>
          <a:p>
            <a:pPr marL="342900" lvl="0" indent="-342900" algn="ctr" rtl="0">
              <a:spcBef>
                <a:spcPts val="640"/>
              </a:spcBef>
              <a:spcAft>
                <a:spcPts val="0"/>
              </a:spcAft>
              <a:buClr>
                <a:schemeClr val="dk1"/>
              </a:buClr>
              <a:buSzPts val="3200"/>
              <a:buFont typeface="Times New Roman"/>
              <a:buChar char="●"/>
            </a:pPr>
            <a:r>
              <a:rPr lang="en-US"/>
              <a:t>Sets minimum warranties on used cars</a:t>
            </a:r>
            <a:endParaRPr/>
          </a:p>
          <a:p>
            <a:pPr marL="342900" lvl="0" indent="-342900" algn="ctr" rtl="0">
              <a:lnSpc>
                <a:spcPct val="90000"/>
              </a:lnSpc>
              <a:spcBef>
                <a:spcPts val="640"/>
              </a:spcBef>
              <a:spcAft>
                <a:spcPts val="0"/>
              </a:spcAft>
              <a:buClr>
                <a:schemeClr val="dk1"/>
              </a:buClr>
              <a:buSzPts val="3200"/>
              <a:buFont typeface="Times New Roman"/>
              <a:buChar char="●"/>
            </a:pPr>
            <a:r>
              <a:rPr lang="en-US"/>
              <a:t>Sets disclosure standards on used cars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14"/>
        <p:cNvGrpSpPr/>
        <p:nvPr/>
      </p:nvGrpSpPr>
      <p:grpSpPr>
        <a:xfrm>
          <a:off x="0" y="0"/>
          <a:ext cx="0" cy="0"/>
          <a:chOff x="0" y="0"/>
          <a:chExt cx="0" cy="0"/>
        </a:xfrm>
      </p:grpSpPr>
      <p:sp>
        <p:nvSpPr>
          <p:cNvPr id="215" name="Google Shape;215;p16"/>
          <p:cNvSpPr txBox="1">
            <a:spLocks noGrp="1"/>
          </p:cNvSpPr>
          <p:nvPr>
            <p:ph type="title"/>
          </p:nvPr>
        </p:nvSpPr>
        <p:spPr>
          <a:xfrm>
            <a:off x="1828800" y="57835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dk1"/>
                </a:solidFill>
              </a:rPr>
              <a:t>The Used Car Information Act applies to:</a:t>
            </a:r>
            <a:endParaRPr b="1"/>
          </a:p>
        </p:txBody>
      </p:sp>
      <p:sp>
        <p:nvSpPr>
          <p:cNvPr id="216" name="Google Shape;216;p16"/>
          <p:cNvSpPr txBox="1">
            <a:spLocks noGrp="1"/>
          </p:cNvSpPr>
          <p:nvPr>
            <p:ph type="body" idx="1"/>
          </p:nvPr>
        </p:nvSpPr>
        <p:spPr>
          <a:xfrm>
            <a:off x="1719450" y="1949950"/>
            <a:ext cx="66294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New Roman"/>
              <a:buNone/>
            </a:pPr>
            <a:endParaRPr/>
          </a:p>
          <a:p>
            <a:pPr marL="342900" lvl="0" indent="-139700" algn="l" rtl="0">
              <a:spcBef>
                <a:spcPts val="640"/>
              </a:spcBef>
              <a:spcAft>
                <a:spcPts val="0"/>
              </a:spcAft>
              <a:buClr>
                <a:schemeClr val="dk1"/>
              </a:buClr>
              <a:buSzPts val="3200"/>
              <a:buFont typeface="Times New Roman"/>
              <a:buNone/>
            </a:pPr>
            <a:endParaRPr/>
          </a:p>
          <a:p>
            <a:pPr marL="342900" lvl="0" indent="-330200" algn="l" rtl="0">
              <a:spcBef>
                <a:spcPts val="640"/>
              </a:spcBef>
              <a:spcAft>
                <a:spcPts val="0"/>
              </a:spcAft>
              <a:buClr>
                <a:schemeClr val="dk1"/>
              </a:buClr>
              <a:buSzPts val="3000"/>
              <a:buFont typeface="Times New Roman"/>
              <a:buChar char="●"/>
            </a:pPr>
            <a:r>
              <a:rPr lang="en-US" sz="3000" i="1"/>
              <a:t>USED</a:t>
            </a:r>
            <a:r>
              <a:rPr lang="en-US" sz="3000"/>
              <a:t> automobiles </a:t>
            </a:r>
            <a:endParaRPr sz="3000"/>
          </a:p>
          <a:p>
            <a:pPr marL="342900" lvl="0" indent="0" algn="l" rtl="0">
              <a:spcBef>
                <a:spcPts val="640"/>
              </a:spcBef>
              <a:spcAft>
                <a:spcPts val="0"/>
              </a:spcAft>
              <a:buNone/>
            </a:pPr>
            <a:endParaRPr sz="3000"/>
          </a:p>
          <a:p>
            <a:pPr marL="342900" lvl="0" indent="-330200" algn="l" rtl="0">
              <a:lnSpc>
                <a:spcPct val="260000"/>
              </a:lnSpc>
              <a:spcBef>
                <a:spcPts val="640"/>
              </a:spcBef>
              <a:spcAft>
                <a:spcPts val="0"/>
              </a:spcAft>
              <a:buClr>
                <a:schemeClr val="dk1"/>
              </a:buClr>
              <a:buSzPts val="3000"/>
              <a:buFont typeface="Times New Roman"/>
              <a:buChar char="●"/>
            </a:pPr>
            <a:r>
              <a:rPr lang="en-US" sz="3000" i="1"/>
              <a:t>USED</a:t>
            </a:r>
            <a:r>
              <a:rPr lang="en-US" sz="3000"/>
              <a:t> trucks under 10,000 lbs.</a:t>
            </a:r>
            <a:endParaRPr sz="3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0"/>
        <p:cNvGrpSpPr/>
        <p:nvPr/>
      </p:nvGrpSpPr>
      <p:grpSpPr>
        <a:xfrm>
          <a:off x="0" y="0"/>
          <a:ext cx="0" cy="0"/>
          <a:chOff x="0" y="0"/>
          <a:chExt cx="0" cy="0"/>
        </a:xfrm>
      </p:grpSpPr>
      <p:sp>
        <p:nvSpPr>
          <p:cNvPr id="221" name="Google Shape;221;p17"/>
          <p:cNvSpPr txBox="1">
            <a:spLocks noGrp="1"/>
          </p:cNvSpPr>
          <p:nvPr>
            <p:ph type="title"/>
          </p:nvPr>
        </p:nvSpPr>
        <p:spPr>
          <a:xfrm>
            <a:off x="1257300" y="60960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dk1"/>
                </a:solidFill>
              </a:rPr>
              <a:t>The Used Car Information Act </a:t>
            </a:r>
            <a:r>
              <a:rPr lang="en-US" b="1" u="sng">
                <a:solidFill>
                  <a:srgbClr val="FFFF00"/>
                </a:solidFill>
              </a:rPr>
              <a:t>does</a:t>
            </a:r>
            <a:r>
              <a:rPr lang="en-US" b="1" u="sng">
                <a:solidFill>
                  <a:srgbClr val="FF0000"/>
                </a:solidFill>
              </a:rPr>
              <a:t> </a:t>
            </a:r>
            <a:r>
              <a:rPr lang="en-US" b="1" u="sng">
                <a:solidFill>
                  <a:srgbClr val="FFFF00"/>
                </a:solidFill>
              </a:rPr>
              <a:t>not</a:t>
            </a:r>
            <a:r>
              <a:rPr lang="en-US" b="1" u="sng">
                <a:solidFill>
                  <a:srgbClr val="FF0000"/>
                </a:solidFill>
              </a:rPr>
              <a:t> </a:t>
            </a:r>
            <a:r>
              <a:rPr lang="en-US" b="1">
                <a:solidFill>
                  <a:schemeClr val="dk1"/>
                </a:solidFill>
              </a:rPr>
              <a:t>apply to:</a:t>
            </a:r>
            <a:endParaRPr b="1"/>
          </a:p>
        </p:txBody>
      </p:sp>
      <p:sp>
        <p:nvSpPr>
          <p:cNvPr id="222" name="Google Shape;222;p17"/>
          <p:cNvSpPr txBox="1">
            <a:spLocks noGrp="1"/>
          </p:cNvSpPr>
          <p:nvPr>
            <p:ph type="body" idx="1"/>
          </p:nvPr>
        </p:nvSpPr>
        <p:spPr>
          <a:xfrm>
            <a:off x="1257300" y="1921125"/>
            <a:ext cx="66294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New Roman"/>
              <a:buNone/>
            </a:pPr>
            <a:endParaRPr sz="2400"/>
          </a:p>
          <a:p>
            <a:pPr marL="342900" lvl="0" indent="-292100" algn="l" rtl="0">
              <a:spcBef>
                <a:spcPts val="640"/>
              </a:spcBef>
              <a:spcAft>
                <a:spcPts val="0"/>
              </a:spcAft>
              <a:buClr>
                <a:schemeClr val="dk1"/>
              </a:buClr>
              <a:buSzPts val="2400"/>
              <a:buFont typeface="Times New Roman"/>
              <a:buChar char="●"/>
            </a:pPr>
            <a:r>
              <a:rPr lang="en-US" sz="2400"/>
              <a:t>New vehicles (Never titled or registered) </a:t>
            </a:r>
            <a:endParaRPr sz="2400"/>
          </a:p>
          <a:p>
            <a:pPr marL="342900" lvl="0" indent="0" algn="l" rtl="0">
              <a:spcBef>
                <a:spcPts val="640"/>
              </a:spcBef>
              <a:spcAft>
                <a:spcPts val="0"/>
              </a:spcAft>
              <a:buNone/>
            </a:pPr>
            <a:endParaRPr sz="2400"/>
          </a:p>
          <a:p>
            <a:pPr marL="342900" lvl="0" indent="-292100" algn="l" rtl="0">
              <a:spcBef>
                <a:spcPts val="640"/>
              </a:spcBef>
              <a:spcAft>
                <a:spcPts val="0"/>
              </a:spcAft>
              <a:buClr>
                <a:schemeClr val="dk1"/>
              </a:buClr>
              <a:buSzPts val="2400"/>
              <a:buFont typeface="Times New Roman"/>
              <a:buChar char="●"/>
            </a:pPr>
            <a:r>
              <a:rPr lang="en-US" sz="2400"/>
              <a:t>Trucks over 10,000 lbs.</a:t>
            </a:r>
            <a:endParaRPr sz="2400"/>
          </a:p>
          <a:p>
            <a:pPr marL="342900" lvl="0" indent="0" algn="l" rtl="0">
              <a:spcBef>
                <a:spcPts val="640"/>
              </a:spcBef>
              <a:spcAft>
                <a:spcPts val="0"/>
              </a:spcAft>
              <a:buNone/>
            </a:pPr>
            <a:endParaRPr sz="2400"/>
          </a:p>
          <a:p>
            <a:pPr marL="342900" lvl="0" indent="-292100" algn="l" rtl="0">
              <a:spcBef>
                <a:spcPts val="640"/>
              </a:spcBef>
              <a:spcAft>
                <a:spcPts val="0"/>
              </a:spcAft>
              <a:buClr>
                <a:schemeClr val="dk1"/>
              </a:buClr>
              <a:buSzPts val="2400"/>
              <a:buFont typeface="Times New Roman"/>
              <a:buChar char="●"/>
            </a:pPr>
            <a:r>
              <a:rPr lang="en-US" sz="2400"/>
              <a:t>Motorcycles</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6"/>
        <p:cNvGrpSpPr/>
        <p:nvPr/>
      </p:nvGrpSpPr>
      <p:grpSpPr>
        <a:xfrm>
          <a:off x="0" y="0"/>
          <a:ext cx="0" cy="0"/>
          <a:chOff x="0" y="0"/>
          <a:chExt cx="0" cy="0"/>
        </a:xfrm>
      </p:grpSpPr>
      <p:sp>
        <p:nvSpPr>
          <p:cNvPr id="227" name="Google Shape;227;p18"/>
          <p:cNvSpPr txBox="1">
            <a:spLocks noGrp="1"/>
          </p:cNvSpPr>
          <p:nvPr>
            <p:ph type="title"/>
          </p:nvPr>
        </p:nvSpPr>
        <p:spPr>
          <a:xfrm>
            <a:off x="1066800" y="360975"/>
            <a:ext cx="7010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dk1"/>
                </a:solidFill>
              </a:rPr>
              <a:t>Who is affected by the Used Car Information Act?</a:t>
            </a:r>
            <a:endParaRPr b="1"/>
          </a:p>
        </p:txBody>
      </p:sp>
      <p:sp>
        <p:nvSpPr>
          <p:cNvPr id="228" name="Google Shape;228;p18"/>
          <p:cNvSpPr txBox="1">
            <a:spLocks noGrp="1"/>
          </p:cNvSpPr>
          <p:nvPr>
            <p:ph type="body" idx="1"/>
          </p:nvPr>
        </p:nvSpPr>
        <p:spPr>
          <a:xfrm>
            <a:off x="1257300" y="2033475"/>
            <a:ext cx="6629400" cy="3505200"/>
          </a:xfrm>
          <a:prstGeom prst="rect">
            <a:avLst/>
          </a:prstGeom>
          <a:noFill/>
          <a:ln>
            <a:noFill/>
          </a:ln>
        </p:spPr>
        <p:txBody>
          <a:bodyPr spcFirstLastPara="1" wrap="square" lIns="91425" tIns="45700" rIns="91425" bIns="45700" anchor="t" anchorCtr="0">
            <a:noAutofit/>
          </a:bodyPr>
          <a:lstStyle/>
          <a:p>
            <a:pPr marL="342900" lvl="0" indent="-292100" algn="l" rtl="0">
              <a:lnSpc>
                <a:spcPct val="80000"/>
              </a:lnSpc>
              <a:spcBef>
                <a:spcPts val="0"/>
              </a:spcBef>
              <a:spcAft>
                <a:spcPts val="0"/>
              </a:spcAft>
              <a:buClr>
                <a:schemeClr val="dk1"/>
              </a:buClr>
              <a:buSzPts val="2400"/>
              <a:buFont typeface="Times New Roman"/>
              <a:buChar char="●"/>
            </a:pPr>
            <a:r>
              <a:rPr lang="en-US" sz="2400"/>
              <a:t>All Dealers, whether licensed or unlicensed</a:t>
            </a:r>
            <a:endParaRPr sz="2400"/>
          </a:p>
          <a:p>
            <a:pPr marL="342900" lvl="0" indent="0" algn="l" rtl="0">
              <a:lnSpc>
                <a:spcPct val="80000"/>
              </a:lnSpc>
              <a:spcBef>
                <a:spcPts val="0"/>
              </a:spcBef>
              <a:spcAft>
                <a:spcPts val="0"/>
              </a:spcAft>
              <a:buNone/>
            </a:pPr>
            <a:endParaRPr sz="2400"/>
          </a:p>
          <a:p>
            <a:pPr marL="342900" lvl="0" indent="-292100" algn="l" rtl="0">
              <a:lnSpc>
                <a:spcPct val="80000"/>
              </a:lnSpc>
              <a:spcBef>
                <a:spcPts val="640"/>
              </a:spcBef>
              <a:spcAft>
                <a:spcPts val="0"/>
              </a:spcAft>
              <a:buClr>
                <a:schemeClr val="dk1"/>
              </a:buClr>
              <a:buSzPts val="2400"/>
              <a:buFont typeface="Times New Roman"/>
              <a:buChar char="●"/>
            </a:pPr>
            <a:r>
              <a:rPr lang="en-US" sz="2400"/>
              <a:t>Dealers licensed in another state, doing business in Maine</a:t>
            </a:r>
            <a:endParaRPr sz="2400"/>
          </a:p>
          <a:p>
            <a:pPr marL="342900" lvl="0" indent="0" algn="l" rtl="0">
              <a:lnSpc>
                <a:spcPct val="80000"/>
              </a:lnSpc>
              <a:spcBef>
                <a:spcPts val="640"/>
              </a:spcBef>
              <a:spcAft>
                <a:spcPts val="0"/>
              </a:spcAft>
              <a:buNone/>
            </a:pPr>
            <a:endParaRPr sz="2400"/>
          </a:p>
          <a:p>
            <a:pPr marL="342900" lvl="0" indent="-292100" algn="l" rtl="0">
              <a:lnSpc>
                <a:spcPct val="80000"/>
              </a:lnSpc>
              <a:spcBef>
                <a:spcPts val="640"/>
              </a:spcBef>
              <a:spcAft>
                <a:spcPts val="0"/>
              </a:spcAft>
              <a:buClr>
                <a:schemeClr val="dk1"/>
              </a:buClr>
              <a:buSzPts val="2400"/>
              <a:buFont typeface="Times New Roman"/>
              <a:buChar char="●"/>
            </a:pPr>
            <a:r>
              <a:rPr lang="en-US" sz="2400"/>
              <a:t>Finance Companies and banks who resell their own repossessed vehicles to the public</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9"/>
        <p:cNvGrpSpPr/>
        <p:nvPr/>
      </p:nvGrpSpPr>
      <p:grpSpPr>
        <a:xfrm>
          <a:off x="0" y="0"/>
          <a:ext cx="0" cy="0"/>
          <a:chOff x="0" y="0"/>
          <a:chExt cx="0" cy="0"/>
        </a:xfrm>
      </p:grpSpPr>
      <p:sp>
        <p:nvSpPr>
          <p:cNvPr id="110" name="Google Shape;110;p2"/>
          <p:cNvSpPr txBox="1">
            <a:spLocks noGrp="1"/>
          </p:cNvSpPr>
          <p:nvPr>
            <p:ph type="title"/>
          </p:nvPr>
        </p:nvSpPr>
        <p:spPr>
          <a:xfrm>
            <a:off x="1257300" y="514025"/>
            <a:ext cx="6438389" cy="49242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t>Division of Enforcement Anti-Theft and Regulations</a:t>
            </a:r>
            <a:endParaRPr b="1" dirty="0"/>
          </a:p>
        </p:txBody>
      </p:sp>
      <p:sp>
        <p:nvSpPr>
          <p:cNvPr id="111" name="Google Shape;111;p2"/>
          <p:cNvSpPr txBox="1">
            <a:spLocks noGrp="1"/>
          </p:cNvSpPr>
          <p:nvPr>
            <p:ph type="body" idx="1"/>
          </p:nvPr>
        </p:nvSpPr>
        <p:spPr>
          <a:xfrm>
            <a:off x="1257300" y="1576247"/>
            <a:ext cx="6629400" cy="5638800"/>
          </a:xfrm>
          <a:prstGeom prst="rect">
            <a:avLst/>
          </a:prstGeom>
          <a:noFill/>
          <a:ln>
            <a:noFill/>
          </a:ln>
        </p:spPr>
        <p:txBody>
          <a:bodyPr spcFirstLastPara="1" wrap="square" lIns="91425" tIns="45700" rIns="91425" bIns="45700" anchor="t" anchorCtr="0">
            <a:noAutofit/>
          </a:bodyPr>
          <a:lstStyle/>
          <a:p>
            <a:pPr marL="342900" lvl="0" indent="-311150" algn="l" rtl="0">
              <a:spcBef>
                <a:spcPts val="0"/>
              </a:spcBef>
              <a:spcAft>
                <a:spcPts val="0"/>
              </a:spcAft>
              <a:buClr>
                <a:schemeClr val="dk1"/>
              </a:buClr>
              <a:buSzPts val="2700"/>
              <a:buFont typeface="Times New Roman"/>
              <a:buChar char="●"/>
            </a:pPr>
            <a:r>
              <a:rPr lang="en-US" sz="2700" dirty="0"/>
              <a:t>Director</a:t>
            </a:r>
            <a:endParaRPr sz="2700" dirty="0"/>
          </a:p>
          <a:p>
            <a:pPr marL="342900" lvl="0" indent="-311150" algn="l" rtl="0">
              <a:spcBef>
                <a:spcPts val="640"/>
              </a:spcBef>
              <a:spcAft>
                <a:spcPts val="0"/>
              </a:spcAft>
              <a:buClr>
                <a:schemeClr val="dk1"/>
              </a:buClr>
              <a:buSzPts val="2700"/>
              <a:buFont typeface="Times New Roman"/>
              <a:buChar char="●"/>
            </a:pPr>
            <a:r>
              <a:rPr lang="en-US" sz="2700" dirty="0"/>
              <a:t>Assistant Director </a:t>
            </a:r>
            <a:endParaRPr sz="2700" dirty="0"/>
          </a:p>
          <a:p>
            <a:pPr marL="342900" lvl="0" indent="-311150" algn="l" rtl="0">
              <a:spcBef>
                <a:spcPts val="640"/>
              </a:spcBef>
              <a:spcAft>
                <a:spcPts val="0"/>
              </a:spcAft>
              <a:buSzPts val="2700"/>
              <a:buChar char="●"/>
            </a:pPr>
            <a:r>
              <a:rPr lang="en-US" sz="2700" dirty="0"/>
              <a:t>2 Senior Detectives</a:t>
            </a:r>
            <a:endParaRPr sz="2700" dirty="0"/>
          </a:p>
          <a:p>
            <a:pPr marL="342900" lvl="0" indent="-311150" algn="l" rtl="0">
              <a:spcBef>
                <a:spcPts val="640"/>
              </a:spcBef>
              <a:spcAft>
                <a:spcPts val="0"/>
              </a:spcAft>
              <a:buClr>
                <a:schemeClr val="dk1"/>
              </a:buClr>
              <a:buSzPts val="2700"/>
              <a:buFont typeface="Times New Roman"/>
              <a:buChar char="●"/>
            </a:pPr>
            <a:r>
              <a:rPr lang="en-US" sz="2700" dirty="0"/>
              <a:t>10 Detectives</a:t>
            </a:r>
            <a:endParaRPr sz="2700" dirty="0"/>
          </a:p>
          <a:p>
            <a:pPr marL="342900" lvl="0" indent="-311150" algn="l" rtl="0">
              <a:spcBef>
                <a:spcPts val="640"/>
              </a:spcBef>
              <a:spcAft>
                <a:spcPts val="0"/>
              </a:spcAft>
              <a:buSzPts val="2700"/>
              <a:buChar char="●"/>
            </a:pPr>
            <a:r>
              <a:rPr lang="en-US" sz="2700" dirty="0"/>
              <a:t>3 Civilian Inspectors</a:t>
            </a:r>
            <a:endParaRPr sz="2700" dirty="0"/>
          </a:p>
          <a:p>
            <a:pPr marL="342900" lvl="0" indent="-311150" algn="l" rtl="0">
              <a:spcBef>
                <a:spcPts val="640"/>
              </a:spcBef>
              <a:spcAft>
                <a:spcPts val="0"/>
              </a:spcAft>
              <a:buClr>
                <a:schemeClr val="dk1"/>
              </a:buClr>
              <a:buSzPts val="2700"/>
              <a:buFont typeface="Times New Roman"/>
              <a:buChar char="●"/>
            </a:pPr>
            <a:r>
              <a:rPr lang="en-US" sz="2700" dirty="0"/>
              <a:t>Assigned to different geographic locations and specialties with field offices located in 8 of the 13 BMV Branches</a:t>
            </a:r>
            <a:endParaRPr sz="2700" dirty="0"/>
          </a:p>
          <a:p>
            <a:pPr marL="342900" lvl="0" indent="0" algn="l" rtl="0">
              <a:spcBef>
                <a:spcPts val="640"/>
              </a:spcBef>
              <a:spcAft>
                <a:spcPts val="0"/>
              </a:spcAft>
              <a:buNone/>
            </a:pPr>
            <a:endParaRPr sz="2700" dirty="0"/>
          </a:p>
          <a:p>
            <a:pPr marL="342900" lvl="0" indent="0" algn="l" rtl="0">
              <a:lnSpc>
                <a:spcPct val="200000"/>
              </a:lnSpc>
              <a:spcBef>
                <a:spcPts val="640"/>
              </a:spcBef>
              <a:spcAft>
                <a:spcPts val="0"/>
              </a:spcAft>
              <a:buNone/>
            </a:pPr>
            <a:endParaRPr sz="3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32"/>
        <p:cNvGrpSpPr/>
        <p:nvPr/>
      </p:nvGrpSpPr>
      <p:grpSpPr>
        <a:xfrm>
          <a:off x="0" y="0"/>
          <a:ext cx="0" cy="0"/>
          <a:chOff x="0" y="0"/>
          <a:chExt cx="0" cy="0"/>
        </a:xfrm>
      </p:grpSpPr>
      <p:sp>
        <p:nvSpPr>
          <p:cNvPr id="233" name="Google Shape;233;p19"/>
          <p:cNvSpPr txBox="1">
            <a:spLocks noGrp="1"/>
          </p:cNvSpPr>
          <p:nvPr>
            <p:ph type="title"/>
          </p:nvPr>
        </p:nvSpPr>
        <p:spPr>
          <a:xfrm>
            <a:off x="1257300" y="35097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dk1"/>
                </a:solidFill>
              </a:rPr>
              <a:t>The Only Exception to the </a:t>
            </a:r>
            <a:br>
              <a:rPr lang="en-US" b="1">
                <a:solidFill>
                  <a:schemeClr val="dk1"/>
                </a:solidFill>
              </a:rPr>
            </a:br>
            <a:r>
              <a:rPr lang="en-US" b="1">
                <a:solidFill>
                  <a:schemeClr val="dk1"/>
                </a:solidFill>
              </a:rPr>
              <a:t>Used Car Information Act</a:t>
            </a:r>
            <a:endParaRPr b="1"/>
          </a:p>
        </p:txBody>
      </p:sp>
      <p:sp>
        <p:nvSpPr>
          <p:cNvPr id="234" name="Google Shape;234;p19"/>
          <p:cNvSpPr txBox="1">
            <a:spLocks noGrp="1"/>
          </p:cNvSpPr>
          <p:nvPr>
            <p:ph type="body" idx="1"/>
          </p:nvPr>
        </p:nvSpPr>
        <p:spPr>
          <a:xfrm>
            <a:off x="1257300" y="1811000"/>
            <a:ext cx="6629400" cy="4114800"/>
          </a:xfrm>
          <a:prstGeom prst="rect">
            <a:avLst/>
          </a:prstGeom>
          <a:noFill/>
          <a:ln>
            <a:noFill/>
          </a:ln>
        </p:spPr>
        <p:txBody>
          <a:bodyPr spcFirstLastPara="1" wrap="square" lIns="91425" tIns="45700" rIns="91425" bIns="45700" anchor="t" anchorCtr="0">
            <a:noAutofit/>
          </a:bodyPr>
          <a:lstStyle/>
          <a:p>
            <a:pPr marL="342900" lvl="0" indent="-292100" algn="l" rtl="0">
              <a:spcBef>
                <a:spcPts val="0"/>
              </a:spcBef>
              <a:spcAft>
                <a:spcPts val="0"/>
              </a:spcAft>
              <a:buClr>
                <a:schemeClr val="dk1"/>
              </a:buClr>
              <a:buSzPts val="2400"/>
              <a:buFont typeface="Times New Roman"/>
              <a:buChar char="●"/>
            </a:pPr>
            <a:r>
              <a:rPr lang="en-US" sz="2400"/>
              <a:t>Vehicles sold for a purpose other than transportation</a:t>
            </a:r>
            <a:endParaRPr sz="2400"/>
          </a:p>
          <a:p>
            <a:pPr marL="742950" lvl="1" indent="-260350" algn="l" rtl="0">
              <a:spcBef>
                <a:spcPts val="560"/>
              </a:spcBef>
              <a:spcAft>
                <a:spcPts val="0"/>
              </a:spcAft>
              <a:buClr>
                <a:schemeClr val="dk1"/>
              </a:buClr>
              <a:buSzPts val="2400"/>
              <a:buFont typeface="Times New Roman"/>
              <a:buChar char="○"/>
            </a:pPr>
            <a:r>
              <a:rPr lang="en-US" sz="2400"/>
              <a:t>A Parts Vehicle</a:t>
            </a:r>
            <a:endParaRPr sz="2400"/>
          </a:p>
          <a:p>
            <a:pPr marL="742950" lvl="1" indent="-260350" algn="l" rtl="0">
              <a:spcBef>
                <a:spcPts val="560"/>
              </a:spcBef>
              <a:spcAft>
                <a:spcPts val="0"/>
              </a:spcAft>
              <a:buClr>
                <a:schemeClr val="dk1"/>
              </a:buClr>
              <a:buSzPts val="2400"/>
              <a:buFont typeface="Times New Roman"/>
              <a:buChar char="○"/>
            </a:pPr>
            <a:r>
              <a:rPr lang="en-US" sz="2400"/>
              <a:t>A Junk Vehicle</a:t>
            </a:r>
            <a:endParaRPr sz="2400"/>
          </a:p>
          <a:p>
            <a:pPr marL="742950" lvl="0" indent="0" algn="l" rtl="0">
              <a:spcBef>
                <a:spcPts val="560"/>
              </a:spcBef>
              <a:spcAft>
                <a:spcPts val="0"/>
              </a:spcAft>
              <a:buNone/>
            </a:pPr>
            <a:endParaRPr sz="2400"/>
          </a:p>
          <a:p>
            <a:pPr marL="342900" lvl="0" indent="-292100" algn="l" rtl="0">
              <a:spcBef>
                <a:spcPts val="640"/>
              </a:spcBef>
              <a:spcAft>
                <a:spcPts val="0"/>
              </a:spcAft>
              <a:buClr>
                <a:schemeClr val="dk1"/>
              </a:buClr>
              <a:buSzPts val="2400"/>
              <a:buFont typeface="Times New Roman"/>
              <a:buChar char="●"/>
            </a:pPr>
            <a:r>
              <a:rPr lang="en-US" sz="2400"/>
              <a:t>Evidence outside of the contract that contradicts this will be admissible</a:t>
            </a:r>
            <a:endParaRPr sz="240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38"/>
        <p:cNvGrpSpPr/>
        <p:nvPr/>
      </p:nvGrpSpPr>
      <p:grpSpPr>
        <a:xfrm>
          <a:off x="0" y="0"/>
          <a:ext cx="0" cy="0"/>
          <a:chOff x="0" y="0"/>
          <a:chExt cx="0" cy="0"/>
        </a:xfrm>
      </p:grpSpPr>
      <p:sp>
        <p:nvSpPr>
          <p:cNvPr id="239" name="Google Shape;239;p20"/>
          <p:cNvSpPr txBox="1">
            <a:spLocks noGrp="1"/>
          </p:cNvSpPr>
          <p:nvPr>
            <p:ph type="title"/>
          </p:nvPr>
        </p:nvSpPr>
        <p:spPr>
          <a:xfrm>
            <a:off x="1066800" y="437900"/>
            <a:ext cx="7010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dk1"/>
                </a:solidFill>
              </a:rPr>
              <a:t>Used Vehicle Buyer’s Guide</a:t>
            </a:r>
            <a:endParaRPr b="1"/>
          </a:p>
        </p:txBody>
      </p:sp>
      <p:sp>
        <p:nvSpPr>
          <p:cNvPr id="240" name="Google Shape;240;p20"/>
          <p:cNvSpPr txBox="1">
            <a:spLocks noGrp="1"/>
          </p:cNvSpPr>
          <p:nvPr>
            <p:ph type="body" idx="1"/>
          </p:nvPr>
        </p:nvSpPr>
        <p:spPr>
          <a:xfrm>
            <a:off x="1257300" y="1971725"/>
            <a:ext cx="6629400" cy="4114800"/>
          </a:xfrm>
          <a:prstGeom prst="rect">
            <a:avLst/>
          </a:prstGeom>
          <a:noFill/>
          <a:ln>
            <a:noFill/>
          </a:ln>
        </p:spPr>
        <p:txBody>
          <a:bodyPr spcFirstLastPara="1" wrap="square" lIns="91425" tIns="45700" rIns="91425" bIns="45700" anchor="t" anchorCtr="0">
            <a:noAutofit/>
          </a:bodyPr>
          <a:lstStyle/>
          <a:p>
            <a:pPr marL="342900" lvl="0" indent="-292100" algn="l" rtl="0">
              <a:spcBef>
                <a:spcPts val="0"/>
              </a:spcBef>
              <a:spcAft>
                <a:spcPts val="0"/>
              </a:spcAft>
              <a:buClr>
                <a:schemeClr val="dk1"/>
              </a:buClr>
              <a:buSzPts val="2400"/>
              <a:buFont typeface="Times New Roman"/>
              <a:buChar char="●"/>
            </a:pPr>
            <a:r>
              <a:rPr lang="en-US" sz="2400"/>
              <a:t>A combination of Disclosure and Warranty statement</a:t>
            </a:r>
            <a:endParaRPr sz="2400"/>
          </a:p>
          <a:p>
            <a:pPr marL="342900" lvl="0" indent="0" algn="l" rtl="0">
              <a:spcBef>
                <a:spcPts val="0"/>
              </a:spcBef>
              <a:spcAft>
                <a:spcPts val="0"/>
              </a:spcAft>
              <a:buNone/>
            </a:pPr>
            <a:endParaRPr sz="2400"/>
          </a:p>
          <a:p>
            <a:pPr marL="342900" lvl="0" indent="-292100" algn="l" rtl="0">
              <a:spcBef>
                <a:spcPts val="640"/>
              </a:spcBef>
              <a:spcAft>
                <a:spcPts val="0"/>
              </a:spcAft>
              <a:buClr>
                <a:schemeClr val="dk1"/>
              </a:buClr>
              <a:buSzPts val="2400"/>
              <a:buFont typeface="Times New Roman"/>
              <a:buChar char="●"/>
            </a:pPr>
            <a:r>
              <a:rPr lang="en-US" sz="2400"/>
              <a:t>Originally two forms, then the Secretary of State went to the FTC and combined them</a:t>
            </a:r>
            <a:endParaRPr sz="2400"/>
          </a:p>
          <a:p>
            <a:pPr marL="342900" lvl="0" indent="0" algn="l" rtl="0">
              <a:spcBef>
                <a:spcPts val="640"/>
              </a:spcBef>
              <a:spcAft>
                <a:spcPts val="0"/>
              </a:spcAft>
              <a:buNone/>
            </a:pPr>
            <a:endParaRPr sz="2400"/>
          </a:p>
          <a:p>
            <a:pPr marL="342900" lvl="0" indent="-292100" algn="l" rtl="0">
              <a:spcBef>
                <a:spcPts val="640"/>
              </a:spcBef>
              <a:spcAft>
                <a:spcPts val="0"/>
              </a:spcAft>
              <a:buClr>
                <a:schemeClr val="dk1"/>
              </a:buClr>
              <a:buSzPts val="2400"/>
              <a:buFont typeface="Times New Roman"/>
              <a:buChar char="●"/>
            </a:pPr>
            <a:r>
              <a:rPr lang="en-US" sz="2400"/>
              <a:t>The most important document the dealer has for protection</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45"/>
        <p:cNvGrpSpPr/>
        <p:nvPr/>
      </p:nvGrpSpPr>
      <p:grpSpPr>
        <a:xfrm>
          <a:off x="0" y="0"/>
          <a:ext cx="0" cy="0"/>
          <a:chOff x="0" y="0"/>
          <a:chExt cx="0" cy="0"/>
        </a:xfrm>
      </p:grpSpPr>
      <p:pic>
        <p:nvPicPr>
          <p:cNvPr id="246" name="Google Shape;246;g8d1d32b67f_4_9"/>
          <p:cNvPicPr preferRelativeResize="0"/>
          <p:nvPr/>
        </p:nvPicPr>
        <p:blipFill rotWithShape="1">
          <a:blip r:embed="rId3">
            <a:alphaModFix/>
          </a:blip>
          <a:srcRect/>
          <a:stretch/>
        </p:blipFill>
        <p:spPr>
          <a:xfrm>
            <a:off x="709552" y="573837"/>
            <a:ext cx="4177000" cy="5710325"/>
          </a:xfrm>
          <a:prstGeom prst="rect">
            <a:avLst/>
          </a:prstGeom>
          <a:noFill/>
          <a:ln>
            <a:noFill/>
          </a:ln>
        </p:spPr>
      </p:pic>
      <p:sp>
        <p:nvSpPr>
          <p:cNvPr id="247" name="Google Shape;247;g8d1d32b67f_4_9"/>
          <p:cNvSpPr txBox="1"/>
          <p:nvPr/>
        </p:nvSpPr>
        <p:spPr>
          <a:xfrm>
            <a:off x="5783550" y="2459850"/>
            <a:ext cx="2438400" cy="193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Times New Roman"/>
                <a:ea typeface="Times New Roman"/>
                <a:cs typeface="Times New Roman"/>
                <a:sym typeface="Times New Roman"/>
              </a:rPr>
              <a:t>This form </a:t>
            </a:r>
            <a:r>
              <a:rPr lang="en-US" sz="2400" b="1" u="sng">
                <a:solidFill>
                  <a:schemeClr val="dk1"/>
                </a:solidFill>
                <a:latin typeface="Times New Roman"/>
                <a:ea typeface="Times New Roman"/>
                <a:cs typeface="Times New Roman"/>
                <a:sym typeface="Times New Roman"/>
              </a:rPr>
              <a:t>cannot</a:t>
            </a:r>
            <a:r>
              <a:rPr lang="en-US" sz="2400" b="1">
                <a:solidFill>
                  <a:schemeClr val="dk1"/>
                </a:solidFill>
                <a:latin typeface="Times New Roman"/>
                <a:ea typeface="Times New Roman"/>
                <a:cs typeface="Times New Roman"/>
                <a:sym typeface="Times New Roman"/>
              </a:rPr>
              <a:t> be obtained through The Bureau of Motor Vehicles.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51"/>
        <p:cNvGrpSpPr/>
        <p:nvPr/>
      </p:nvGrpSpPr>
      <p:grpSpPr>
        <a:xfrm>
          <a:off x="0" y="0"/>
          <a:ext cx="0" cy="0"/>
          <a:chOff x="0" y="0"/>
          <a:chExt cx="0" cy="0"/>
        </a:xfrm>
      </p:grpSpPr>
      <p:sp>
        <p:nvSpPr>
          <p:cNvPr id="254" name="Google Shape;254;p21"/>
          <p:cNvSpPr txBox="1"/>
          <p:nvPr/>
        </p:nvSpPr>
        <p:spPr>
          <a:xfrm>
            <a:off x="5372300" y="570500"/>
            <a:ext cx="3217200" cy="14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rgbClr val="FFFFFF"/>
                </a:solidFill>
                <a:latin typeface="Roboto"/>
                <a:ea typeface="Roboto"/>
                <a:cs typeface="Roboto"/>
                <a:sym typeface="Roboto"/>
              </a:rPr>
              <a:t>Detailed description of how to fill out buyers guide.</a:t>
            </a:r>
            <a:endParaRPr sz="2100">
              <a:solidFill>
                <a:srgbClr val="FFFFFF"/>
              </a:solidFill>
              <a:latin typeface="Roboto"/>
              <a:ea typeface="Roboto"/>
              <a:cs typeface="Roboto"/>
              <a:sym typeface="Roboto"/>
            </a:endParaRPr>
          </a:p>
        </p:txBody>
      </p:sp>
      <p:pic>
        <p:nvPicPr>
          <p:cNvPr id="3" name="Picture 2" descr="A picture containing table&#10;&#10;Description automatically generated">
            <a:extLst>
              <a:ext uri="{FF2B5EF4-FFF2-40B4-BE49-F238E27FC236}">
                <a16:creationId xmlns:a16="http://schemas.microsoft.com/office/drawing/2014/main" id="{5C01D262-E836-409C-A246-98A5F63830A8}"/>
              </a:ext>
            </a:extLst>
          </p:cNvPr>
          <p:cNvPicPr>
            <a:picLocks noChangeAspect="1"/>
          </p:cNvPicPr>
          <p:nvPr/>
        </p:nvPicPr>
        <p:blipFill>
          <a:blip r:embed="rId3"/>
          <a:stretch>
            <a:fillRect/>
          </a:stretch>
        </p:blipFill>
        <p:spPr>
          <a:xfrm>
            <a:off x="313861" y="272209"/>
            <a:ext cx="4942917" cy="631358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58"/>
        <p:cNvGrpSpPr/>
        <p:nvPr/>
      </p:nvGrpSpPr>
      <p:grpSpPr>
        <a:xfrm>
          <a:off x="0" y="0"/>
          <a:ext cx="0" cy="0"/>
          <a:chOff x="0" y="0"/>
          <a:chExt cx="0" cy="0"/>
        </a:xfrm>
      </p:grpSpPr>
      <p:sp>
        <p:nvSpPr>
          <p:cNvPr id="259" name="Google Shape;259;p22"/>
          <p:cNvSpPr txBox="1">
            <a:spLocks noGrp="1"/>
          </p:cNvSpPr>
          <p:nvPr>
            <p:ph type="title"/>
          </p:nvPr>
        </p:nvSpPr>
        <p:spPr>
          <a:xfrm>
            <a:off x="1328900" y="30100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dk1"/>
                </a:solidFill>
              </a:rPr>
              <a:t>The Disclosure Statement</a:t>
            </a:r>
            <a:endParaRPr b="1"/>
          </a:p>
        </p:txBody>
      </p:sp>
      <p:graphicFrame>
        <p:nvGraphicFramePr>
          <p:cNvPr id="260" name="Google Shape;260;p22"/>
          <p:cNvGraphicFramePr/>
          <p:nvPr/>
        </p:nvGraphicFramePr>
        <p:xfrm>
          <a:off x="1057600" y="1444000"/>
          <a:ext cx="6781801" cy="4238625"/>
        </p:xfrm>
        <a:graphic>
          <a:graphicData uri="http://schemas.openxmlformats.org/presentationml/2006/ole">
            <mc:AlternateContent xmlns:mc="http://schemas.openxmlformats.org/markup-compatibility/2006">
              <mc:Choice xmlns:v="urn:schemas-microsoft-com:vml" Requires="v">
                <p:oleObj spid="_x0000_s1031" r:id="rId4" imgW="6781801" imgH="4238625" progId="MS_ClipArt_Gallery.2">
                  <p:embed/>
                </p:oleObj>
              </mc:Choice>
              <mc:Fallback>
                <p:oleObj r:id="rId4" imgW="6781801" imgH="4238625" progId="MS_ClipArt_Gallery.2">
                  <p:embed/>
                  <p:pic>
                    <p:nvPicPr>
                      <p:cNvPr id="260" name="Google Shape;260;p22"/>
                      <p:cNvPicPr preferRelativeResize="0"/>
                      <p:nvPr/>
                    </p:nvPicPr>
                    <p:blipFill rotWithShape="1">
                      <a:blip r:embed="rId5">
                        <a:alphaModFix/>
                      </a:blip>
                      <a:srcRect/>
                      <a:stretch/>
                    </p:blipFill>
                    <p:spPr>
                      <a:xfrm>
                        <a:off x="1057600" y="1444000"/>
                        <a:ext cx="6781801" cy="4238625"/>
                      </a:xfrm>
                      <a:prstGeom prst="rect">
                        <a:avLst/>
                      </a:prstGeom>
                      <a:noFill/>
                      <a:ln>
                        <a:noFill/>
                      </a:ln>
                    </p:spPr>
                  </p:pic>
                </p:oleObj>
              </mc:Fallback>
            </mc:AlternateContent>
          </a:graphicData>
        </a:graphic>
      </p:graphicFrame>
      <p:sp>
        <p:nvSpPr>
          <p:cNvPr id="261" name="Google Shape;261;p22"/>
          <p:cNvSpPr txBox="1"/>
          <p:nvPr/>
        </p:nvSpPr>
        <p:spPr>
          <a:xfrm>
            <a:off x="1848925" y="2784325"/>
            <a:ext cx="1371600" cy="338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00"/>
                </a:solidFill>
                <a:latin typeface="Times New Roman"/>
                <a:ea typeface="Times New Roman"/>
                <a:cs typeface="Times New Roman"/>
                <a:sym typeface="Times New Roman"/>
              </a:rPr>
              <a:t>OPTIONAL</a:t>
            </a:r>
            <a:endParaRPr/>
          </a:p>
        </p:txBody>
      </p:sp>
      <p:sp>
        <p:nvSpPr>
          <p:cNvPr id="262" name="Google Shape;262;p22"/>
          <p:cNvSpPr txBox="1"/>
          <p:nvPr/>
        </p:nvSpPr>
        <p:spPr>
          <a:xfrm>
            <a:off x="5860100" y="2524325"/>
            <a:ext cx="1752600" cy="338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00"/>
                </a:solidFill>
                <a:latin typeface="Times New Roman"/>
                <a:ea typeface="Times New Roman"/>
                <a:cs typeface="Times New Roman"/>
                <a:sym typeface="Times New Roman"/>
              </a:rPr>
              <a:t>All VIN Digits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66"/>
        <p:cNvGrpSpPr/>
        <p:nvPr/>
      </p:nvGrpSpPr>
      <p:grpSpPr>
        <a:xfrm>
          <a:off x="0" y="0"/>
          <a:ext cx="0" cy="0"/>
          <a:chOff x="0" y="0"/>
          <a:chExt cx="0" cy="0"/>
        </a:xfrm>
      </p:grpSpPr>
      <p:sp>
        <p:nvSpPr>
          <p:cNvPr id="267" name="Google Shape;267;p23"/>
          <p:cNvSpPr txBox="1">
            <a:spLocks noGrp="1"/>
          </p:cNvSpPr>
          <p:nvPr>
            <p:ph type="title"/>
          </p:nvPr>
        </p:nvSpPr>
        <p:spPr>
          <a:xfrm>
            <a:off x="2140250" y="-224587"/>
            <a:ext cx="4495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Disclosure</a:t>
            </a:r>
            <a:endParaRPr/>
          </a:p>
        </p:txBody>
      </p:sp>
      <p:sp>
        <p:nvSpPr>
          <p:cNvPr id="268" name="Google Shape;268;p23"/>
          <p:cNvSpPr txBox="1">
            <a:spLocks noGrp="1"/>
          </p:cNvSpPr>
          <p:nvPr>
            <p:ph type="body" idx="1"/>
          </p:nvPr>
        </p:nvSpPr>
        <p:spPr>
          <a:xfrm>
            <a:off x="4073350" y="653750"/>
            <a:ext cx="4901100" cy="5966400"/>
          </a:xfrm>
          <a:prstGeom prst="rect">
            <a:avLst/>
          </a:prstGeom>
          <a:noFill/>
          <a:ln>
            <a:noFill/>
          </a:ln>
        </p:spPr>
        <p:txBody>
          <a:bodyPr spcFirstLastPara="1" wrap="square" lIns="91425" tIns="45700" rIns="91425" bIns="45700" anchor="t" anchorCtr="0">
            <a:noAutofit/>
          </a:bodyPr>
          <a:lstStyle/>
          <a:p>
            <a:pPr marL="342900" lvl="0" indent="0" algn="ctr" rtl="0">
              <a:spcBef>
                <a:spcPts val="640"/>
              </a:spcBef>
              <a:spcAft>
                <a:spcPts val="0"/>
              </a:spcAft>
              <a:buNone/>
            </a:pPr>
            <a:r>
              <a:rPr lang="en-US" b="1"/>
              <a:t>The dealer is required to have an incoming disclosure from the prior owner.</a:t>
            </a:r>
            <a:endParaRPr b="1"/>
          </a:p>
          <a:p>
            <a:pPr marL="342900" lvl="0" indent="0" algn="ctr" rtl="0">
              <a:spcBef>
                <a:spcPts val="640"/>
              </a:spcBef>
              <a:spcAft>
                <a:spcPts val="0"/>
              </a:spcAft>
              <a:buNone/>
            </a:pPr>
            <a:endParaRPr b="1"/>
          </a:p>
          <a:p>
            <a:pPr marL="457200" lvl="0" indent="-342900" algn="l" rtl="0">
              <a:spcBef>
                <a:spcPts val="640"/>
              </a:spcBef>
              <a:spcAft>
                <a:spcPts val="0"/>
              </a:spcAft>
              <a:buSzPts val="1800"/>
              <a:buChar char="●"/>
            </a:pPr>
            <a:r>
              <a:rPr lang="en-US"/>
              <a:t>If purchased in a dealer to dealer sale or at an auction the buyer will receive a Used Car Buyers Guide from the selling dealer.</a:t>
            </a:r>
            <a:endParaRPr/>
          </a:p>
          <a:p>
            <a:pPr marL="0" lvl="0" indent="0" algn="ctr" rtl="0">
              <a:spcBef>
                <a:spcPts val="640"/>
              </a:spcBef>
              <a:spcAft>
                <a:spcPts val="0"/>
              </a:spcAft>
              <a:buNone/>
            </a:pPr>
            <a:r>
              <a:rPr lang="en-US" sz="1100" b="1"/>
              <a:t> </a:t>
            </a:r>
            <a:r>
              <a:rPr lang="en-US" sz="1100" b="1" u="sng"/>
              <a:t>*****A copy of the UCBG must be kept  with the sales file as proof of </a:t>
            </a:r>
            <a:r>
              <a:rPr lang="en-US" sz="1100" b="1"/>
              <a:t>            </a:t>
            </a:r>
            <a:r>
              <a:rPr lang="en-US" sz="1100" b="1" u="sng"/>
              <a:t>incoming disclosure from the auction or previous dealer.********</a:t>
            </a:r>
            <a:endParaRPr sz="1100" b="1" u="sng"/>
          </a:p>
          <a:p>
            <a:pPr marL="0" lvl="0" indent="0" algn="l" rtl="0">
              <a:spcBef>
                <a:spcPts val="640"/>
              </a:spcBef>
              <a:spcAft>
                <a:spcPts val="0"/>
              </a:spcAft>
              <a:buNone/>
            </a:pPr>
            <a:endParaRPr/>
          </a:p>
          <a:p>
            <a:pPr marL="457200" lvl="0" indent="-342900" algn="l" rtl="0">
              <a:spcBef>
                <a:spcPts val="640"/>
              </a:spcBef>
              <a:spcAft>
                <a:spcPts val="0"/>
              </a:spcAft>
              <a:buSzPts val="1800"/>
              <a:buChar char="●"/>
            </a:pPr>
            <a:r>
              <a:rPr lang="en-US"/>
              <a:t>A dealer who purchases vehicle directly from the previous owner will obtain a signed and dated incoming disclosure statement from that owner. (does not have to be on a UCBG)</a:t>
            </a:r>
            <a:endParaRPr/>
          </a:p>
          <a:p>
            <a:pPr marL="0" lvl="0" indent="0" algn="l" rtl="0">
              <a:spcBef>
                <a:spcPts val="640"/>
              </a:spcBef>
              <a:spcAft>
                <a:spcPts val="0"/>
              </a:spcAft>
              <a:buNone/>
            </a:pPr>
            <a:endParaRPr/>
          </a:p>
          <a:p>
            <a:pPr marL="0" lvl="1" indent="0" algn="l" rtl="0">
              <a:spcBef>
                <a:spcPts val="560"/>
              </a:spcBef>
              <a:spcAft>
                <a:spcPts val="0"/>
              </a:spcAft>
              <a:buClr>
                <a:schemeClr val="dk1"/>
              </a:buClr>
              <a:buSzPts val="2800"/>
              <a:buFont typeface="Times New Roman"/>
              <a:buNone/>
            </a:pPr>
            <a:endParaRPr b="1"/>
          </a:p>
        </p:txBody>
      </p:sp>
      <p:pic>
        <p:nvPicPr>
          <p:cNvPr id="269" name="Google Shape;269;p23"/>
          <p:cNvPicPr preferRelativeResize="0"/>
          <p:nvPr/>
        </p:nvPicPr>
        <p:blipFill rotWithShape="1">
          <a:blip r:embed="rId3">
            <a:alphaModFix/>
          </a:blip>
          <a:srcRect l="10561" t="8678" r="10561" b="27618"/>
          <a:stretch/>
        </p:blipFill>
        <p:spPr>
          <a:xfrm>
            <a:off x="344275" y="1403500"/>
            <a:ext cx="3729074" cy="42840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73"/>
        <p:cNvGrpSpPr/>
        <p:nvPr/>
      </p:nvGrpSpPr>
      <p:grpSpPr>
        <a:xfrm>
          <a:off x="0" y="0"/>
          <a:ext cx="0" cy="0"/>
          <a:chOff x="0" y="0"/>
          <a:chExt cx="0" cy="0"/>
        </a:xfrm>
      </p:grpSpPr>
      <p:sp>
        <p:nvSpPr>
          <p:cNvPr id="274" name="Google Shape;274;p24"/>
          <p:cNvSpPr txBox="1">
            <a:spLocks noGrp="1"/>
          </p:cNvSpPr>
          <p:nvPr>
            <p:ph type="title"/>
          </p:nvPr>
        </p:nvSpPr>
        <p:spPr>
          <a:xfrm>
            <a:off x="1257300" y="36202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Incoming Disclosure Exception	</a:t>
            </a:r>
            <a:endParaRPr/>
          </a:p>
        </p:txBody>
      </p:sp>
      <p:sp>
        <p:nvSpPr>
          <p:cNvPr id="275" name="Google Shape;275;p24"/>
          <p:cNvSpPr txBox="1">
            <a:spLocks noGrp="1"/>
          </p:cNvSpPr>
          <p:nvPr>
            <p:ph type="body" idx="1"/>
          </p:nvPr>
        </p:nvSpPr>
        <p:spPr>
          <a:xfrm>
            <a:off x="1257300" y="1943275"/>
            <a:ext cx="6629400" cy="4114800"/>
          </a:xfrm>
          <a:prstGeom prst="rect">
            <a:avLst/>
          </a:prstGeom>
          <a:noFill/>
          <a:ln>
            <a:noFill/>
          </a:ln>
        </p:spPr>
        <p:txBody>
          <a:bodyPr spcFirstLastPara="1" wrap="square" lIns="91425" tIns="45700" rIns="91425" bIns="45700" anchor="t" anchorCtr="0">
            <a:noAutofit/>
          </a:bodyPr>
          <a:lstStyle/>
          <a:p>
            <a:pPr marL="457200" lvl="0" indent="0" algn="ctr" rtl="0">
              <a:spcBef>
                <a:spcPts val="0"/>
              </a:spcBef>
              <a:spcAft>
                <a:spcPts val="0"/>
              </a:spcAft>
              <a:buNone/>
            </a:pPr>
            <a:r>
              <a:rPr lang="en-US" b="1" u="sng"/>
              <a:t>Vehicle purchased by dealer at  an </a:t>
            </a:r>
            <a:r>
              <a:rPr lang="en-US" b="1" i="1" u="sng"/>
              <a:t>out-of-state</a:t>
            </a:r>
            <a:r>
              <a:rPr lang="en-US" b="1" u="sng"/>
              <a:t> </a:t>
            </a:r>
            <a:r>
              <a:rPr lang="en-US" b="1" i="1" u="sng"/>
              <a:t>DEALER ONLY!</a:t>
            </a:r>
            <a:r>
              <a:rPr lang="en-US" b="1" u="sng"/>
              <a:t> auction…</a:t>
            </a:r>
            <a:endParaRPr b="1" u="sng"/>
          </a:p>
          <a:p>
            <a:pPr marL="342900" lvl="0" indent="-139700" algn="ctr" rtl="0">
              <a:spcBef>
                <a:spcPts val="640"/>
              </a:spcBef>
              <a:spcAft>
                <a:spcPts val="0"/>
              </a:spcAft>
              <a:buClr>
                <a:schemeClr val="dk1"/>
              </a:buClr>
              <a:buSzPts val="3200"/>
              <a:buFont typeface="Times New Roman"/>
              <a:buNone/>
            </a:pPr>
            <a:endParaRPr/>
          </a:p>
          <a:p>
            <a:pPr marL="0" lvl="0" indent="0" algn="ctr" rtl="0">
              <a:spcBef>
                <a:spcPts val="480"/>
              </a:spcBef>
              <a:spcAft>
                <a:spcPts val="0"/>
              </a:spcAft>
              <a:buNone/>
            </a:pPr>
            <a:r>
              <a:rPr lang="en-US"/>
              <a:t>When you draft your</a:t>
            </a:r>
            <a:r>
              <a:rPr lang="en-US" b="1"/>
              <a:t> </a:t>
            </a:r>
            <a:r>
              <a:rPr lang="en-US" b="1" u="sng"/>
              <a:t>UCBG</a:t>
            </a:r>
            <a:r>
              <a:rPr lang="en-US"/>
              <a:t> to post in the vehicle it </a:t>
            </a:r>
            <a:r>
              <a:rPr lang="en-US" b="1" u="sng"/>
              <a:t>MUST</a:t>
            </a:r>
            <a:r>
              <a:rPr lang="en-US"/>
              <a:t> state that  it was purchased at</a:t>
            </a:r>
            <a:endParaRPr/>
          </a:p>
          <a:p>
            <a:pPr marL="0" lvl="0" indent="0" algn="ctr" rtl="0">
              <a:spcBef>
                <a:spcPts val="480"/>
              </a:spcBef>
              <a:spcAft>
                <a:spcPts val="0"/>
              </a:spcAft>
              <a:buNone/>
            </a:pPr>
            <a:endParaRPr/>
          </a:p>
          <a:p>
            <a:pPr marL="0" lvl="0" indent="0" algn="ctr" rtl="0">
              <a:spcBef>
                <a:spcPts val="480"/>
              </a:spcBef>
              <a:spcAft>
                <a:spcPts val="0"/>
              </a:spcAft>
              <a:buNone/>
            </a:pPr>
            <a:r>
              <a:rPr lang="en-US"/>
              <a:t>  “ </a:t>
            </a:r>
            <a:r>
              <a:rPr lang="en-US" b="1"/>
              <a:t>OUT-OF-STATE AUCTION</a:t>
            </a:r>
            <a:r>
              <a:rPr lang="en-US"/>
              <a:t>”</a:t>
            </a:r>
            <a:endParaRPr/>
          </a:p>
          <a:p>
            <a:pPr marL="0" lvl="2" indent="0" algn="ctr" rtl="0">
              <a:spcBef>
                <a:spcPts val="360"/>
              </a:spcBef>
              <a:spcAft>
                <a:spcPts val="0"/>
              </a:spcAft>
              <a:buClr>
                <a:schemeClr val="dk1"/>
              </a:buClr>
              <a:buSzPts val="1800"/>
              <a:buFont typeface="Times New Roman"/>
              <a:buNone/>
            </a:pPr>
            <a:r>
              <a:rPr lang="en-US" sz="1800" b="1" u="sng"/>
              <a:t>AND</a:t>
            </a:r>
            <a:endParaRPr b="1" u="sng"/>
          </a:p>
          <a:p>
            <a:pPr marL="0" lvl="2" indent="0" algn="ctr" rtl="0">
              <a:spcBef>
                <a:spcPts val="480"/>
              </a:spcBef>
              <a:spcAft>
                <a:spcPts val="0"/>
              </a:spcAft>
              <a:buClr>
                <a:schemeClr val="dk1"/>
              </a:buClr>
              <a:buSzPts val="2400"/>
              <a:buFont typeface="Times New Roman"/>
              <a:buNone/>
            </a:pPr>
            <a:r>
              <a:rPr lang="en-US" sz="1800"/>
              <a:t>the </a:t>
            </a:r>
            <a:r>
              <a:rPr lang="en-US" sz="1800" b="1"/>
              <a:t>VEHICLE HISTORY </a:t>
            </a:r>
            <a:r>
              <a:rPr lang="en-US" sz="1800"/>
              <a:t>is </a:t>
            </a:r>
            <a:r>
              <a:rPr lang="en-US" sz="1800" b="1"/>
              <a:t>UNKNOWN</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79"/>
        <p:cNvGrpSpPr/>
        <p:nvPr/>
      </p:nvGrpSpPr>
      <p:grpSpPr>
        <a:xfrm>
          <a:off x="0" y="0"/>
          <a:ext cx="0" cy="0"/>
          <a:chOff x="0" y="0"/>
          <a:chExt cx="0" cy="0"/>
        </a:xfrm>
      </p:grpSpPr>
      <p:sp>
        <p:nvSpPr>
          <p:cNvPr id="280" name="Google Shape;280;p25"/>
          <p:cNvSpPr txBox="1">
            <a:spLocks noGrp="1"/>
          </p:cNvSpPr>
          <p:nvPr>
            <p:ph type="title"/>
          </p:nvPr>
        </p:nvSpPr>
        <p:spPr>
          <a:xfrm>
            <a:off x="1257300" y="5715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What must be disclosed?</a:t>
            </a:r>
            <a:endParaRPr/>
          </a:p>
        </p:txBody>
      </p:sp>
      <p:sp>
        <p:nvSpPr>
          <p:cNvPr id="281" name="Google Shape;281;p25"/>
          <p:cNvSpPr txBox="1">
            <a:spLocks noGrp="1"/>
          </p:cNvSpPr>
          <p:nvPr>
            <p:ph type="body" idx="1"/>
          </p:nvPr>
        </p:nvSpPr>
        <p:spPr>
          <a:xfrm>
            <a:off x="1257300" y="1371600"/>
            <a:ext cx="6629400" cy="4114800"/>
          </a:xfrm>
          <a:prstGeom prst="rect">
            <a:avLst/>
          </a:prstGeom>
          <a:noFill/>
          <a:ln>
            <a:noFill/>
          </a:ln>
        </p:spPr>
        <p:txBody>
          <a:bodyPr spcFirstLastPara="1" wrap="square" lIns="91425" tIns="45700" rIns="91425" bIns="45700" anchor="t" anchorCtr="0">
            <a:noAutofit/>
          </a:bodyPr>
          <a:lstStyle/>
          <a:p>
            <a:pPr marL="342900" lvl="0" indent="0" algn="ctr" rtl="0">
              <a:lnSpc>
                <a:spcPct val="100000"/>
              </a:lnSpc>
              <a:spcBef>
                <a:spcPts val="0"/>
              </a:spcBef>
              <a:spcAft>
                <a:spcPts val="0"/>
              </a:spcAft>
              <a:buNone/>
            </a:pPr>
            <a:endParaRPr/>
          </a:p>
          <a:p>
            <a:pPr marL="342900" lvl="0" indent="0" algn="ctr" rtl="0">
              <a:lnSpc>
                <a:spcPct val="100000"/>
              </a:lnSpc>
              <a:spcBef>
                <a:spcPts val="0"/>
              </a:spcBef>
              <a:spcAft>
                <a:spcPts val="0"/>
              </a:spcAft>
              <a:buNone/>
            </a:pPr>
            <a:endParaRPr/>
          </a:p>
          <a:p>
            <a:pPr marL="342900" lvl="0" indent="0" algn="ctr" rtl="0">
              <a:lnSpc>
                <a:spcPct val="100000"/>
              </a:lnSpc>
              <a:spcBef>
                <a:spcPts val="0"/>
              </a:spcBef>
              <a:spcAft>
                <a:spcPts val="0"/>
              </a:spcAft>
              <a:buNone/>
            </a:pPr>
            <a:endParaRPr/>
          </a:p>
          <a:p>
            <a:pPr marL="342900" lvl="0" indent="-342900" algn="ctr" rtl="0">
              <a:lnSpc>
                <a:spcPct val="100000"/>
              </a:lnSpc>
              <a:spcBef>
                <a:spcPts val="0"/>
              </a:spcBef>
              <a:spcAft>
                <a:spcPts val="0"/>
              </a:spcAft>
              <a:buClr>
                <a:schemeClr val="dk1"/>
              </a:buClr>
              <a:buSzPts val="3200"/>
              <a:buFont typeface="Times New Roman"/>
              <a:buChar char="●"/>
            </a:pPr>
            <a:r>
              <a:rPr lang="en-US"/>
              <a:t>The prior use of the vehicle (Examples)</a:t>
            </a:r>
            <a:endParaRPr/>
          </a:p>
          <a:p>
            <a:pPr marL="2971800" lvl="6" indent="-292100" algn="l" rtl="0">
              <a:lnSpc>
                <a:spcPct val="100000"/>
              </a:lnSpc>
              <a:spcBef>
                <a:spcPts val="560"/>
              </a:spcBef>
              <a:spcAft>
                <a:spcPts val="0"/>
              </a:spcAft>
              <a:buClr>
                <a:schemeClr val="dk1"/>
              </a:buClr>
              <a:buSzPts val="2800"/>
              <a:buFont typeface="Times New Roman"/>
              <a:buChar char="●"/>
            </a:pPr>
            <a:r>
              <a:rPr lang="en-US"/>
              <a:t>Rental</a:t>
            </a:r>
            <a:endParaRPr/>
          </a:p>
          <a:p>
            <a:pPr marL="2971800" lvl="6" indent="-292100" algn="l" rtl="0">
              <a:lnSpc>
                <a:spcPct val="100000"/>
              </a:lnSpc>
              <a:spcBef>
                <a:spcPts val="560"/>
              </a:spcBef>
              <a:spcAft>
                <a:spcPts val="0"/>
              </a:spcAft>
              <a:buClr>
                <a:schemeClr val="dk1"/>
              </a:buClr>
              <a:buSzPts val="2800"/>
              <a:buFont typeface="Times New Roman"/>
              <a:buChar char="●"/>
            </a:pPr>
            <a:r>
              <a:rPr lang="en-US"/>
              <a:t>Taxi</a:t>
            </a:r>
            <a:endParaRPr/>
          </a:p>
          <a:p>
            <a:pPr marL="2971800" lvl="6" indent="-292100" algn="l" rtl="0">
              <a:lnSpc>
                <a:spcPct val="100000"/>
              </a:lnSpc>
              <a:spcBef>
                <a:spcPts val="560"/>
              </a:spcBef>
              <a:spcAft>
                <a:spcPts val="0"/>
              </a:spcAft>
              <a:buClr>
                <a:schemeClr val="dk1"/>
              </a:buClr>
              <a:buSzPts val="2800"/>
              <a:buFont typeface="Times New Roman"/>
              <a:buChar char="●"/>
            </a:pPr>
            <a:r>
              <a:rPr lang="en-US"/>
              <a:t>Police Car</a:t>
            </a:r>
            <a:endParaRPr/>
          </a:p>
          <a:p>
            <a:pPr marL="742950" lvl="0" indent="0" algn="l" rtl="0">
              <a:lnSpc>
                <a:spcPct val="100000"/>
              </a:lnSpc>
              <a:spcBef>
                <a:spcPts val="560"/>
              </a:spcBef>
              <a:spcAft>
                <a:spcPts val="0"/>
              </a:spcAft>
              <a:buNone/>
            </a:pPr>
            <a:endParaRPr/>
          </a:p>
          <a:p>
            <a:pPr marL="742950" lvl="1" indent="-107950" algn="l" rtl="0">
              <a:spcBef>
                <a:spcPts val="560"/>
              </a:spcBef>
              <a:spcAft>
                <a:spcPts val="0"/>
              </a:spcAft>
              <a:buClr>
                <a:schemeClr val="dk1"/>
              </a:buClr>
              <a:buSzPts val="2800"/>
              <a:buFont typeface="Times New Roman"/>
              <a:buNone/>
            </a:pPr>
            <a:endParaRPr/>
          </a:p>
          <a:p>
            <a:pPr marL="742950" lvl="1" indent="-107950" algn="l" rtl="0">
              <a:spcBef>
                <a:spcPts val="560"/>
              </a:spcBef>
              <a:spcAft>
                <a:spcPts val="0"/>
              </a:spcAft>
              <a:buClr>
                <a:schemeClr val="dk1"/>
              </a:buClr>
              <a:buSzPts val="2800"/>
              <a:buFont typeface="Times New Roman"/>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 calcmode="lin" valueType="num">
                                      <p:cBhvr additive="base">
                                        <p:cTn id="7" dur="1000"/>
                                        <p:tgtEl>
                                          <p:spTgt spid="2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85"/>
        <p:cNvGrpSpPr/>
        <p:nvPr/>
      </p:nvGrpSpPr>
      <p:grpSpPr>
        <a:xfrm>
          <a:off x="0" y="0"/>
          <a:ext cx="0" cy="0"/>
          <a:chOff x="0" y="0"/>
          <a:chExt cx="0" cy="0"/>
        </a:xfrm>
      </p:grpSpPr>
      <p:sp>
        <p:nvSpPr>
          <p:cNvPr id="286" name="Google Shape;286;p26"/>
          <p:cNvSpPr txBox="1">
            <a:spLocks noGrp="1"/>
          </p:cNvSpPr>
          <p:nvPr>
            <p:ph type="title"/>
          </p:nvPr>
        </p:nvSpPr>
        <p:spPr>
          <a:xfrm>
            <a:off x="914400" y="247900"/>
            <a:ext cx="73152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How was the vehicle acquired?</a:t>
            </a:r>
            <a:endParaRPr/>
          </a:p>
        </p:txBody>
      </p:sp>
      <p:sp>
        <p:nvSpPr>
          <p:cNvPr id="287" name="Google Shape;287;p26"/>
          <p:cNvSpPr txBox="1">
            <a:spLocks noGrp="1"/>
          </p:cNvSpPr>
          <p:nvPr>
            <p:ph type="body" idx="1"/>
          </p:nvPr>
        </p:nvSpPr>
        <p:spPr>
          <a:xfrm>
            <a:off x="3164100" y="1981200"/>
            <a:ext cx="3560100" cy="4343400"/>
          </a:xfrm>
          <a:prstGeom prst="rect">
            <a:avLst/>
          </a:prstGeom>
          <a:noFill/>
          <a:ln>
            <a:noFill/>
          </a:ln>
        </p:spPr>
        <p:txBody>
          <a:bodyPr spcFirstLastPara="1" wrap="square" lIns="91425" tIns="45700" rIns="91425" bIns="45700" anchor="t" anchorCtr="0">
            <a:noAutofit/>
          </a:bodyPr>
          <a:lstStyle/>
          <a:p>
            <a:pPr marL="342900" lvl="0" indent="-342900" algn="l" rtl="0">
              <a:lnSpc>
                <a:spcPct val="130000"/>
              </a:lnSpc>
              <a:spcBef>
                <a:spcPts val="0"/>
              </a:spcBef>
              <a:spcAft>
                <a:spcPts val="0"/>
              </a:spcAft>
              <a:buClr>
                <a:schemeClr val="dk1"/>
              </a:buClr>
              <a:buSzPts val="3200"/>
              <a:buFont typeface="Times New Roman"/>
              <a:buChar char="●"/>
            </a:pPr>
            <a:r>
              <a:rPr lang="en-US"/>
              <a:t>Dealer Auction…Out of  State</a:t>
            </a:r>
            <a:endParaRPr/>
          </a:p>
          <a:p>
            <a:pPr marL="342900" lvl="0" indent="-342900" algn="l" rtl="0">
              <a:lnSpc>
                <a:spcPct val="130000"/>
              </a:lnSpc>
              <a:spcBef>
                <a:spcPts val="640"/>
              </a:spcBef>
              <a:spcAft>
                <a:spcPts val="0"/>
              </a:spcAft>
              <a:buClr>
                <a:schemeClr val="dk1"/>
              </a:buClr>
              <a:buSzPts val="3200"/>
              <a:buFont typeface="Times New Roman"/>
              <a:buChar char="●"/>
            </a:pPr>
            <a:r>
              <a:rPr lang="en-US"/>
              <a:t>Dealer Auction...In State</a:t>
            </a:r>
            <a:endParaRPr/>
          </a:p>
          <a:p>
            <a:pPr marL="342900" lvl="0" indent="-342900" algn="l" rtl="0">
              <a:lnSpc>
                <a:spcPct val="130000"/>
              </a:lnSpc>
              <a:spcBef>
                <a:spcPts val="640"/>
              </a:spcBef>
              <a:spcAft>
                <a:spcPts val="0"/>
              </a:spcAft>
              <a:buClr>
                <a:schemeClr val="dk1"/>
              </a:buClr>
              <a:buSzPts val="3200"/>
              <a:buFont typeface="Times New Roman"/>
              <a:buChar char="●"/>
            </a:pPr>
            <a:r>
              <a:rPr lang="en-US"/>
              <a:t>Dealer Sale</a:t>
            </a:r>
            <a:endParaRPr/>
          </a:p>
          <a:p>
            <a:pPr marL="342900" lvl="0" indent="-342900" algn="l" rtl="0">
              <a:lnSpc>
                <a:spcPct val="130000"/>
              </a:lnSpc>
              <a:spcBef>
                <a:spcPts val="640"/>
              </a:spcBef>
              <a:spcAft>
                <a:spcPts val="0"/>
              </a:spcAft>
              <a:buClr>
                <a:schemeClr val="dk1"/>
              </a:buClr>
              <a:buSzPts val="3200"/>
              <a:buFont typeface="Times New Roman"/>
              <a:buChar char="●"/>
            </a:pPr>
            <a:r>
              <a:rPr lang="en-US"/>
              <a:t>Trade-in</a:t>
            </a:r>
            <a:endParaRPr/>
          </a:p>
          <a:p>
            <a:pPr marL="342900" lvl="0" indent="-342900" algn="l" rtl="0">
              <a:lnSpc>
                <a:spcPct val="130000"/>
              </a:lnSpc>
              <a:spcBef>
                <a:spcPts val="640"/>
              </a:spcBef>
              <a:spcAft>
                <a:spcPts val="0"/>
              </a:spcAft>
              <a:buClr>
                <a:schemeClr val="dk1"/>
              </a:buClr>
              <a:buSzPts val="3200"/>
              <a:buFont typeface="Times New Roman"/>
              <a:buChar char="●"/>
            </a:pPr>
            <a:r>
              <a:rPr lang="en-US" u="sng"/>
              <a:t>Repossession</a:t>
            </a:r>
            <a:endParaRPr u="sng"/>
          </a:p>
          <a:p>
            <a:pPr marL="342900" lvl="0" indent="-139700" algn="l" rtl="0">
              <a:lnSpc>
                <a:spcPct val="130000"/>
              </a:lnSpc>
              <a:spcBef>
                <a:spcPts val="640"/>
              </a:spcBef>
              <a:spcAft>
                <a:spcPts val="0"/>
              </a:spcAft>
              <a:buClr>
                <a:schemeClr val="dk1"/>
              </a:buClr>
              <a:buSzPts val="3200"/>
              <a:buFont typeface="Times New Roman"/>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1"/>
        <p:cNvGrpSpPr/>
        <p:nvPr/>
      </p:nvGrpSpPr>
      <p:grpSpPr>
        <a:xfrm>
          <a:off x="0" y="0"/>
          <a:ext cx="0" cy="0"/>
          <a:chOff x="0" y="0"/>
          <a:chExt cx="0" cy="0"/>
        </a:xfrm>
      </p:grpSpPr>
      <p:sp>
        <p:nvSpPr>
          <p:cNvPr id="292" name="Google Shape;292;p27"/>
          <p:cNvSpPr txBox="1">
            <a:spLocks noGrp="1"/>
          </p:cNvSpPr>
          <p:nvPr>
            <p:ph type="title"/>
          </p:nvPr>
        </p:nvSpPr>
        <p:spPr>
          <a:xfrm>
            <a:off x="1257300" y="36202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Mechanical Defects that must be disclosed</a:t>
            </a:r>
            <a:endParaRPr/>
          </a:p>
        </p:txBody>
      </p:sp>
      <p:sp>
        <p:nvSpPr>
          <p:cNvPr id="293" name="Google Shape;293;p27"/>
          <p:cNvSpPr txBox="1">
            <a:spLocks noGrp="1"/>
          </p:cNvSpPr>
          <p:nvPr>
            <p:ph type="body" idx="1"/>
          </p:nvPr>
        </p:nvSpPr>
        <p:spPr>
          <a:xfrm>
            <a:off x="788225" y="2209800"/>
            <a:ext cx="7391700" cy="267480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Clr>
                <a:schemeClr val="dk1"/>
              </a:buClr>
              <a:buSzPts val="3200"/>
              <a:buFont typeface="Times New Roman"/>
              <a:buChar char="●"/>
            </a:pPr>
            <a:r>
              <a:rPr lang="en-US"/>
              <a:t>Major Mechanical defects</a:t>
            </a:r>
            <a:endParaRPr/>
          </a:p>
          <a:p>
            <a:pPr marL="2971800" lvl="6" indent="-266700" algn="l" rtl="0">
              <a:spcBef>
                <a:spcPts val="560"/>
              </a:spcBef>
              <a:spcAft>
                <a:spcPts val="0"/>
              </a:spcAft>
              <a:buClr>
                <a:schemeClr val="dk1"/>
              </a:buClr>
              <a:buSzPts val="2400"/>
              <a:buFont typeface="Times New Roman"/>
              <a:buChar char="●"/>
            </a:pPr>
            <a:r>
              <a:rPr lang="en-US"/>
              <a:t>Engine</a:t>
            </a:r>
            <a:endParaRPr/>
          </a:p>
          <a:p>
            <a:pPr marL="2971800" lvl="6" indent="-266700" algn="l" rtl="0">
              <a:spcBef>
                <a:spcPts val="560"/>
              </a:spcBef>
              <a:spcAft>
                <a:spcPts val="0"/>
              </a:spcAft>
              <a:buClr>
                <a:schemeClr val="dk1"/>
              </a:buClr>
              <a:buSzPts val="2400"/>
              <a:buFont typeface="Times New Roman"/>
              <a:buChar char="●"/>
            </a:pPr>
            <a:r>
              <a:rPr lang="en-US"/>
              <a:t>Transmission, etc.</a:t>
            </a:r>
            <a:endParaRPr/>
          </a:p>
          <a:p>
            <a:pPr marL="2971800" lvl="0" indent="0" algn="l" rtl="0">
              <a:spcBef>
                <a:spcPts val="56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txBox="1">
            <a:spLocks noGrp="1"/>
          </p:cNvSpPr>
          <p:nvPr>
            <p:ph type="title"/>
          </p:nvPr>
        </p:nvSpPr>
        <p:spPr>
          <a:xfrm>
            <a:off x="1257300" y="-56925"/>
            <a:ext cx="6629400" cy="81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b="1">
                <a:solidFill>
                  <a:schemeClr val="dk1"/>
                </a:solidFill>
              </a:rPr>
              <a:t>Detective’s Duties</a:t>
            </a:r>
            <a:endParaRPr sz="2400" b="1"/>
          </a:p>
        </p:txBody>
      </p:sp>
      <p:sp>
        <p:nvSpPr>
          <p:cNvPr id="117" name="Google Shape;117;p3"/>
          <p:cNvSpPr txBox="1"/>
          <p:nvPr/>
        </p:nvSpPr>
        <p:spPr>
          <a:xfrm>
            <a:off x="201150" y="501800"/>
            <a:ext cx="8741700" cy="6223500"/>
          </a:xfrm>
          <a:prstGeom prst="rect">
            <a:avLst/>
          </a:prstGeom>
          <a:noFill/>
          <a:ln>
            <a:noFill/>
          </a:ln>
        </p:spPr>
        <p:txBody>
          <a:bodyPr spcFirstLastPara="1" wrap="square" lIns="91425" tIns="91425" rIns="91425" bIns="91425" anchor="t" anchorCtr="0">
            <a:noAutofit/>
          </a:bodyPr>
          <a:lstStyle/>
          <a:p>
            <a:pPr marL="457200" lvl="0" indent="-327025" algn="l" rtl="0">
              <a:lnSpc>
                <a:spcPct val="115000"/>
              </a:lnSpc>
              <a:spcBef>
                <a:spcPts val="1000"/>
              </a:spcBef>
              <a:spcAft>
                <a:spcPts val="0"/>
              </a:spcAft>
              <a:buClr>
                <a:srgbClr val="FFFFFF"/>
              </a:buClr>
              <a:buSzPts val="1550"/>
              <a:buChar char="●"/>
            </a:pPr>
            <a:r>
              <a:rPr lang="en-US" sz="1550">
                <a:solidFill>
                  <a:srgbClr val="FFFFFF"/>
                </a:solidFill>
              </a:rPr>
              <a:t>Conducts in-depth investigations pertaining to stolen vehicles, title, license, registration, identity, and insurance fraud and anti-theft matters in order to enforce motor vehicle and criminal laws.</a:t>
            </a:r>
            <a:endParaRPr sz="1550">
              <a:solidFill>
                <a:srgbClr val="FFFFFF"/>
              </a:solidFill>
            </a:endParaRPr>
          </a:p>
          <a:p>
            <a:pPr marL="457200" lvl="0" indent="-327025" algn="l" rtl="0">
              <a:lnSpc>
                <a:spcPct val="115000"/>
              </a:lnSpc>
              <a:spcBef>
                <a:spcPts val="1000"/>
              </a:spcBef>
              <a:spcAft>
                <a:spcPts val="0"/>
              </a:spcAft>
              <a:buClr>
                <a:srgbClr val="FFFFFF"/>
              </a:buClr>
              <a:buSzPts val="1550"/>
              <a:buChar char="●"/>
            </a:pPr>
            <a:r>
              <a:rPr lang="en-US" sz="1550">
                <a:solidFill>
                  <a:srgbClr val="FFFFFF"/>
                </a:solidFill>
              </a:rPr>
              <a:t>Conducts internal and external investigations in sensitive areas such as theft by employees, municipalities, workers compensation claims, and complaints against motor vehicle employees in order to provide management with facts upon which corrective action can be taken.</a:t>
            </a:r>
            <a:endParaRPr sz="1550">
              <a:solidFill>
                <a:srgbClr val="FFFFFF"/>
              </a:solidFill>
            </a:endParaRPr>
          </a:p>
          <a:p>
            <a:pPr marL="457200" lvl="0" indent="-327025" algn="l" rtl="0">
              <a:lnSpc>
                <a:spcPct val="115000"/>
              </a:lnSpc>
              <a:spcBef>
                <a:spcPts val="1000"/>
              </a:spcBef>
              <a:spcAft>
                <a:spcPts val="0"/>
              </a:spcAft>
              <a:buClr>
                <a:srgbClr val="FFFFFF"/>
              </a:buClr>
              <a:buSzPts val="1550"/>
              <a:buChar char="●"/>
            </a:pPr>
            <a:r>
              <a:rPr lang="en-US" sz="1550">
                <a:solidFill>
                  <a:srgbClr val="FFFFFF"/>
                </a:solidFill>
              </a:rPr>
              <a:t>Prepares and executes arrests and search warrants; issues summonses; serves suspensions; retrieves plates, licenses, and ID cards; and procures fees in order to enforce applicable laws, rules, and regulations.</a:t>
            </a:r>
            <a:endParaRPr sz="1550">
              <a:solidFill>
                <a:srgbClr val="FFFFFF"/>
              </a:solidFill>
            </a:endParaRPr>
          </a:p>
          <a:p>
            <a:pPr marL="457200" lvl="0" indent="-327025" algn="l" rtl="0">
              <a:lnSpc>
                <a:spcPct val="115000"/>
              </a:lnSpc>
              <a:spcBef>
                <a:spcPts val="1000"/>
              </a:spcBef>
              <a:spcAft>
                <a:spcPts val="0"/>
              </a:spcAft>
              <a:buClr>
                <a:srgbClr val="FFFFFF"/>
              </a:buClr>
              <a:buSzPts val="1550"/>
              <a:buChar char="●"/>
            </a:pPr>
            <a:r>
              <a:rPr lang="en-US" sz="1550">
                <a:solidFill>
                  <a:srgbClr val="FFFFFF"/>
                </a:solidFill>
              </a:rPr>
              <a:t>Conducts investigations into automobile dealerships in order to ensure compliance with all applicable rules, regulations, and laws.</a:t>
            </a:r>
            <a:endParaRPr sz="1550">
              <a:solidFill>
                <a:srgbClr val="FFFFFF"/>
              </a:solidFill>
            </a:endParaRPr>
          </a:p>
          <a:p>
            <a:pPr marL="457200" lvl="0" indent="-327025" algn="l" rtl="0">
              <a:lnSpc>
                <a:spcPct val="115000"/>
              </a:lnSpc>
              <a:spcBef>
                <a:spcPts val="1000"/>
              </a:spcBef>
              <a:spcAft>
                <a:spcPts val="0"/>
              </a:spcAft>
              <a:buClr>
                <a:srgbClr val="FFFFFF"/>
              </a:buClr>
              <a:buSzPts val="1550"/>
              <a:buChar char="●"/>
            </a:pPr>
            <a:r>
              <a:rPr lang="en-US" sz="1550">
                <a:solidFill>
                  <a:srgbClr val="FFFFFF"/>
                </a:solidFill>
              </a:rPr>
              <a:t>Conducts in-depth investigations into suspected fraud on petitions for special and related social referendum in order to ensure compliance with appropriate statutory procedures.</a:t>
            </a:r>
            <a:endParaRPr sz="1550">
              <a:solidFill>
                <a:srgbClr val="FFFFFF"/>
              </a:solidFill>
            </a:endParaRPr>
          </a:p>
          <a:p>
            <a:pPr marL="457200" lvl="0" indent="-327025" algn="l" rtl="0">
              <a:lnSpc>
                <a:spcPct val="115000"/>
              </a:lnSpc>
              <a:spcBef>
                <a:spcPts val="1000"/>
              </a:spcBef>
              <a:spcAft>
                <a:spcPts val="0"/>
              </a:spcAft>
              <a:buClr>
                <a:srgbClr val="FFFFFF"/>
              </a:buClr>
              <a:buSzPts val="1550"/>
              <a:buChar char="●"/>
            </a:pPr>
            <a:r>
              <a:rPr lang="en-US" sz="1550">
                <a:solidFill>
                  <a:srgbClr val="FFFFFF"/>
                </a:solidFill>
              </a:rPr>
              <a:t>Conducts in-depth investigations into suspected cases of odometer and financial fraud in order to enforce motor vehicle and criminal laws.</a:t>
            </a:r>
            <a:endParaRPr sz="1550">
              <a:solidFill>
                <a:srgbClr val="FFFFFF"/>
              </a:solidFill>
            </a:endParaRPr>
          </a:p>
          <a:p>
            <a:pPr marL="457200" lvl="0" indent="-327025" algn="l" rtl="0">
              <a:lnSpc>
                <a:spcPct val="115000"/>
              </a:lnSpc>
              <a:spcBef>
                <a:spcPts val="1000"/>
              </a:spcBef>
              <a:spcAft>
                <a:spcPts val="0"/>
              </a:spcAft>
              <a:buClr>
                <a:srgbClr val="FFFFFF"/>
              </a:buClr>
              <a:buSzPts val="1550"/>
              <a:buChar char="●"/>
            </a:pPr>
            <a:r>
              <a:rPr lang="en-US" sz="1550">
                <a:solidFill>
                  <a:srgbClr val="FFFFFF"/>
                </a:solidFill>
              </a:rPr>
              <a:t>Conducts investigations into automobile salvage operations including Auto Graveyard and Recycler laws in order to ensure compliance with all applicable rules, regulations, and laws.</a:t>
            </a:r>
            <a:endParaRPr sz="1550">
              <a:solidFill>
                <a:srgbClr val="FFFFFF"/>
              </a:solidFill>
            </a:endParaRPr>
          </a:p>
          <a:p>
            <a:pPr marL="0" lvl="0" indent="0" algn="l" rtl="0">
              <a:lnSpc>
                <a:spcPct val="115000"/>
              </a:lnSpc>
              <a:spcBef>
                <a:spcPts val="0"/>
              </a:spcBef>
              <a:spcAft>
                <a:spcPts val="0"/>
              </a:spcAft>
              <a:buNone/>
            </a:pPr>
            <a:endParaRPr sz="1100">
              <a:solidFill>
                <a:srgbClr val="0E101A"/>
              </a:solidFill>
            </a:endParaRPr>
          </a:p>
          <a:p>
            <a:pPr marL="457200" lvl="0" indent="0" algn="ctr" rtl="0">
              <a:lnSpc>
                <a:spcPct val="115000"/>
              </a:lnSpc>
              <a:spcBef>
                <a:spcPts val="1200"/>
              </a:spcBef>
              <a:spcAft>
                <a:spcPts val="0"/>
              </a:spcAft>
              <a:buNone/>
            </a:pPr>
            <a:endParaRPr sz="1700">
              <a:solidFill>
                <a:srgbClr val="FFFFFF"/>
              </a:solidFill>
              <a:highlight>
                <a:schemeClr val="lt1"/>
              </a:highlight>
              <a:latin typeface="Times New Roman"/>
              <a:ea typeface="Times New Roman"/>
              <a:cs typeface="Times New Roman"/>
              <a:sym typeface="Times New Roman"/>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7"/>
        <p:cNvGrpSpPr/>
        <p:nvPr/>
      </p:nvGrpSpPr>
      <p:grpSpPr>
        <a:xfrm>
          <a:off x="0" y="0"/>
          <a:ext cx="0" cy="0"/>
          <a:chOff x="0" y="0"/>
          <a:chExt cx="0" cy="0"/>
        </a:xfrm>
      </p:grpSpPr>
      <p:sp>
        <p:nvSpPr>
          <p:cNvPr id="298" name="Google Shape;298;p28"/>
          <p:cNvSpPr txBox="1">
            <a:spLocks noGrp="1"/>
          </p:cNvSpPr>
          <p:nvPr>
            <p:ph type="title"/>
          </p:nvPr>
        </p:nvSpPr>
        <p:spPr>
          <a:xfrm>
            <a:off x="1257300" y="56217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Odometer Replaced</a:t>
            </a:r>
            <a:endParaRPr/>
          </a:p>
        </p:txBody>
      </p:sp>
      <p:sp>
        <p:nvSpPr>
          <p:cNvPr id="299" name="Google Shape;299;p28"/>
          <p:cNvSpPr txBox="1">
            <a:spLocks noGrp="1"/>
          </p:cNvSpPr>
          <p:nvPr>
            <p:ph type="body" idx="1"/>
          </p:nvPr>
        </p:nvSpPr>
        <p:spPr>
          <a:xfrm>
            <a:off x="1828800" y="1981200"/>
            <a:ext cx="6629400" cy="4648200"/>
          </a:xfrm>
          <a:prstGeom prst="rect">
            <a:avLst/>
          </a:prstGeom>
          <a:noFill/>
          <a:ln>
            <a:noFill/>
          </a:ln>
        </p:spPr>
        <p:txBody>
          <a:bodyPr spcFirstLastPara="1" wrap="square" lIns="91425" tIns="45700" rIns="91425" bIns="45700" anchor="t" anchorCtr="0">
            <a:noAutofit/>
          </a:bodyPr>
          <a:lstStyle/>
          <a:p>
            <a:pPr marL="342900" lvl="0" indent="-304800" algn="l" rtl="0">
              <a:lnSpc>
                <a:spcPct val="90000"/>
              </a:lnSpc>
              <a:spcBef>
                <a:spcPts val="0"/>
              </a:spcBef>
              <a:spcAft>
                <a:spcPts val="0"/>
              </a:spcAft>
              <a:buClr>
                <a:schemeClr val="dk1"/>
              </a:buClr>
              <a:buSzPts val="1800"/>
              <a:buFont typeface="Times New Roman"/>
              <a:buChar char="●"/>
            </a:pPr>
            <a:r>
              <a:rPr lang="en-US" b="1"/>
              <a:t>Replaced or Repaired</a:t>
            </a:r>
            <a:endParaRPr/>
          </a:p>
          <a:p>
            <a:pPr marL="742950" lvl="1" indent="-247650" algn="l" rtl="0">
              <a:lnSpc>
                <a:spcPct val="90000"/>
              </a:lnSpc>
              <a:spcBef>
                <a:spcPts val="480"/>
              </a:spcBef>
              <a:spcAft>
                <a:spcPts val="0"/>
              </a:spcAft>
              <a:buClr>
                <a:schemeClr val="dk1"/>
              </a:buClr>
              <a:buSzPts val="1800"/>
              <a:buFont typeface="Times New Roman"/>
              <a:buChar char="○"/>
            </a:pPr>
            <a:r>
              <a:rPr lang="en-US" sz="1800"/>
              <a:t>Must be set to zero</a:t>
            </a:r>
            <a:endParaRPr sz="1800"/>
          </a:p>
          <a:p>
            <a:pPr marL="742950" lvl="1" indent="-247650" algn="l" rtl="0">
              <a:lnSpc>
                <a:spcPct val="90000"/>
              </a:lnSpc>
              <a:spcBef>
                <a:spcPts val="480"/>
              </a:spcBef>
              <a:spcAft>
                <a:spcPts val="0"/>
              </a:spcAft>
              <a:buClr>
                <a:schemeClr val="dk1"/>
              </a:buClr>
              <a:buSzPts val="1800"/>
              <a:buFont typeface="Times New Roman"/>
              <a:buChar char="○"/>
            </a:pPr>
            <a:r>
              <a:rPr lang="en-US" sz="1800"/>
              <a:t>Or set to the actual mileage of the vehicle</a:t>
            </a:r>
            <a:endParaRPr sz="1800"/>
          </a:p>
          <a:p>
            <a:pPr marL="742950" lvl="1" indent="-133350" algn="l" rtl="0">
              <a:lnSpc>
                <a:spcPct val="90000"/>
              </a:lnSpc>
              <a:spcBef>
                <a:spcPts val="480"/>
              </a:spcBef>
              <a:spcAft>
                <a:spcPts val="0"/>
              </a:spcAft>
              <a:buClr>
                <a:schemeClr val="dk1"/>
              </a:buClr>
              <a:buSzPts val="2400"/>
              <a:buFont typeface="Times New Roman"/>
              <a:buNone/>
            </a:pPr>
            <a:endParaRPr sz="1800"/>
          </a:p>
          <a:p>
            <a:pPr marL="342900" lvl="0" indent="-342900" algn="l" rtl="0">
              <a:lnSpc>
                <a:spcPct val="90000"/>
              </a:lnSpc>
              <a:spcBef>
                <a:spcPts val="480"/>
              </a:spcBef>
              <a:spcAft>
                <a:spcPts val="0"/>
              </a:spcAft>
              <a:buClr>
                <a:schemeClr val="dk1"/>
              </a:buClr>
              <a:buSzPts val="1800"/>
              <a:buFont typeface="Times New Roman"/>
              <a:buChar char="●"/>
            </a:pPr>
            <a:r>
              <a:rPr lang="en-US" b="1"/>
              <a:t>If set to zero, Contact Office of Investigation: </a:t>
            </a:r>
            <a:endParaRPr/>
          </a:p>
          <a:p>
            <a:pPr marL="742950" lvl="1" indent="-247650" algn="l" rtl="0">
              <a:lnSpc>
                <a:spcPct val="90000"/>
              </a:lnSpc>
              <a:spcBef>
                <a:spcPts val="480"/>
              </a:spcBef>
              <a:spcAft>
                <a:spcPts val="0"/>
              </a:spcAft>
              <a:buClr>
                <a:schemeClr val="dk1"/>
              </a:buClr>
              <a:buSzPts val="1800"/>
              <a:buFont typeface="Times New Roman"/>
              <a:buChar char="○"/>
            </a:pPr>
            <a:r>
              <a:rPr lang="en-US" sz="1800"/>
              <a:t>Must obtain a sticker to be put on the forward doorpost, driver’s side</a:t>
            </a:r>
            <a:endParaRPr sz="1800"/>
          </a:p>
          <a:p>
            <a:pPr marL="742950" lvl="1" indent="-133350" algn="l" rtl="0">
              <a:lnSpc>
                <a:spcPct val="90000"/>
              </a:lnSpc>
              <a:spcBef>
                <a:spcPts val="480"/>
              </a:spcBef>
              <a:spcAft>
                <a:spcPts val="0"/>
              </a:spcAft>
              <a:buClr>
                <a:schemeClr val="dk1"/>
              </a:buClr>
              <a:buSzPts val="2400"/>
              <a:buFont typeface="Times New Roman"/>
              <a:buNone/>
            </a:pPr>
            <a:endParaRPr sz="1800"/>
          </a:p>
          <a:p>
            <a:pPr marL="342900" lvl="0" indent="-342900" algn="l" rtl="0">
              <a:spcBef>
                <a:spcPts val="360"/>
              </a:spcBef>
              <a:spcAft>
                <a:spcPts val="0"/>
              </a:spcAft>
              <a:buSzPts val="1800"/>
              <a:buChar char="●"/>
            </a:pPr>
            <a:r>
              <a:rPr lang="en-US" b="1" i="1" u="sng"/>
              <a:t>Cannot be a junkyard odometer with mileage on it…</a:t>
            </a:r>
            <a:endParaRPr b="1" i="1" u="sng">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3"/>
        <p:cNvGrpSpPr/>
        <p:nvPr/>
      </p:nvGrpSpPr>
      <p:grpSpPr>
        <a:xfrm>
          <a:off x="0" y="0"/>
          <a:ext cx="0" cy="0"/>
          <a:chOff x="0" y="0"/>
          <a:chExt cx="0" cy="0"/>
        </a:xfrm>
      </p:grpSpPr>
      <p:sp>
        <p:nvSpPr>
          <p:cNvPr id="304" name="Google Shape;304;p29"/>
          <p:cNvSpPr txBox="1">
            <a:spLocks noGrp="1"/>
          </p:cNvSpPr>
          <p:nvPr>
            <p:ph type="title"/>
          </p:nvPr>
        </p:nvSpPr>
        <p:spPr>
          <a:xfrm>
            <a:off x="1257300" y="50525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Odometer Replaced</a:t>
            </a:r>
            <a:r>
              <a:rPr lang="en-US"/>
              <a:t>	</a:t>
            </a:r>
            <a:endParaRPr/>
          </a:p>
        </p:txBody>
      </p:sp>
      <p:sp>
        <p:nvSpPr>
          <p:cNvPr id="305" name="Google Shape;305;p29"/>
          <p:cNvSpPr txBox="1">
            <a:spLocks noGrp="1"/>
          </p:cNvSpPr>
          <p:nvPr>
            <p:ph type="body" idx="1"/>
          </p:nvPr>
        </p:nvSpPr>
        <p:spPr>
          <a:xfrm>
            <a:off x="1257300" y="1943250"/>
            <a:ext cx="66294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Times New Roman"/>
              <a:buChar char="●"/>
            </a:pPr>
            <a:r>
              <a:rPr lang="en-US"/>
              <a:t>Disclose the replaced odometer on the UCBG as a mechanical defect</a:t>
            </a:r>
            <a:endParaRPr/>
          </a:p>
          <a:p>
            <a:pPr marL="342900" lvl="0" indent="-139700" algn="l" rtl="0">
              <a:spcBef>
                <a:spcPts val="640"/>
              </a:spcBef>
              <a:spcAft>
                <a:spcPts val="0"/>
              </a:spcAft>
              <a:buClr>
                <a:schemeClr val="dk1"/>
              </a:buClr>
              <a:buSzPts val="3200"/>
              <a:buFont typeface="Times New Roman"/>
              <a:buNone/>
            </a:pPr>
            <a:endParaRPr/>
          </a:p>
          <a:p>
            <a:pPr marL="342900" lvl="0" indent="-342900" algn="l" rtl="0">
              <a:spcBef>
                <a:spcPts val="640"/>
              </a:spcBef>
              <a:spcAft>
                <a:spcPts val="0"/>
              </a:spcAft>
              <a:buClr>
                <a:schemeClr val="dk1"/>
              </a:buClr>
              <a:buSzPts val="3200"/>
              <a:buFont typeface="Times New Roman"/>
              <a:buChar char="●"/>
            </a:pPr>
            <a:r>
              <a:rPr lang="en-US"/>
              <a:t>The title will be branded as odometer change if it is set to zero, </a:t>
            </a:r>
            <a:endParaRPr/>
          </a:p>
          <a:p>
            <a:pPr marL="0" lvl="0" indent="0" algn="l" rtl="0">
              <a:spcBef>
                <a:spcPts val="640"/>
              </a:spcBef>
              <a:spcAft>
                <a:spcPts val="0"/>
              </a:spcAft>
              <a:buClr>
                <a:schemeClr val="dk1"/>
              </a:buClr>
              <a:buSzPts val="3200"/>
              <a:buFont typeface="Times New Roman"/>
              <a:buNone/>
            </a:pPr>
            <a:endParaRPr/>
          </a:p>
          <a:p>
            <a:pPr marL="342900" lvl="0" indent="-342900" algn="l" rtl="0">
              <a:spcBef>
                <a:spcPts val="640"/>
              </a:spcBef>
              <a:spcAft>
                <a:spcPts val="0"/>
              </a:spcAft>
              <a:buClr>
                <a:schemeClr val="dk1"/>
              </a:buClr>
              <a:buSzPts val="3200"/>
              <a:buFont typeface="Times New Roman"/>
              <a:buChar char="●"/>
            </a:pPr>
            <a:r>
              <a:rPr lang="en-US"/>
              <a:t>“NOT ACTUAL MILEAGE”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09"/>
        <p:cNvGrpSpPr/>
        <p:nvPr/>
      </p:nvGrpSpPr>
      <p:grpSpPr>
        <a:xfrm>
          <a:off x="0" y="0"/>
          <a:ext cx="0" cy="0"/>
          <a:chOff x="0" y="0"/>
          <a:chExt cx="0" cy="0"/>
        </a:xfrm>
      </p:grpSpPr>
      <p:sp>
        <p:nvSpPr>
          <p:cNvPr id="310" name="Google Shape;310;p30"/>
          <p:cNvSpPr txBox="1">
            <a:spLocks noGrp="1"/>
          </p:cNvSpPr>
          <p:nvPr>
            <p:ph type="title"/>
          </p:nvPr>
        </p:nvSpPr>
        <p:spPr>
          <a:xfrm>
            <a:off x="1104900" y="295325"/>
            <a:ext cx="69342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Disclosure of Prior Damage</a:t>
            </a:r>
            <a:endParaRPr/>
          </a:p>
        </p:txBody>
      </p:sp>
      <p:sp>
        <p:nvSpPr>
          <p:cNvPr id="311" name="Google Shape;311;p30"/>
          <p:cNvSpPr txBox="1">
            <a:spLocks noGrp="1"/>
          </p:cNvSpPr>
          <p:nvPr>
            <p:ph type="body" idx="1"/>
          </p:nvPr>
        </p:nvSpPr>
        <p:spPr>
          <a:xfrm>
            <a:off x="671275" y="1600200"/>
            <a:ext cx="7892100" cy="4724400"/>
          </a:xfrm>
          <a:prstGeom prst="rect">
            <a:avLst/>
          </a:prstGeom>
          <a:noFill/>
          <a:ln>
            <a:noFill/>
          </a:ln>
        </p:spPr>
        <p:txBody>
          <a:bodyPr spcFirstLastPara="1" wrap="square" lIns="91425" tIns="45700" rIns="91425" bIns="45700" anchor="t" anchorCtr="0">
            <a:noAutofit/>
          </a:bodyPr>
          <a:lstStyle/>
          <a:p>
            <a:pPr marL="3543300" lvl="0" indent="-342900" algn="l" rtl="0">
              <a:lnSpc>
                <a:spcPct val="100000"/>
              </a:lnSpc>
              <a:spcBef>
                <a:spcPts val="0"/>
              </a:spcBef>
              <a:spcAft>
                <a:spcPts val="0"/>
              </a:spcAft>
              <a:buClr>
                <a:schemeClr val="dk1"/>
              </a:buClr>
              <a:buSzPts val="3200"/>
              <a:buFont typeface="Times New Roman"/>
              <a:buChar char="●"/>
            </a:pPr>
            <a:r>
              <a:rPr lang="en-US"/>
              <a:t>Fire</a:t>
            </a:r>
            <a:endParaRPr/>
          </a:p>
          <a:p>
            <a:pPr marL="3543300" lvl="0" indent="-342900" algn="l" rtl="0">
              <a:lnSpc>
                <a:spcPct val="110000"/>
              </a:lnSpc>
              <a:spcBef>
                <a:spcPts val="640"/>
              </a:spcBef>
              <a:spcAft>
                <a:spcPts val="0"/>
              </a:spcAft>
              <a:buClr>
                <a:schemeClr val="dk1"/>
              </a:buClr>
              <a:buSzPts val="3200"/>
              <a:buFont typeface="Times New Roman"/>
              <a:buChar char="●"/>
            </a:pPr>
            <a:r>
              <a:rPr lang="en-US"/>
              <a:t>Water</a:t>
            </a:r>
            <a:endParaRPr/>
          </a:p>
          <a:p>
            <a:pPr marL="3543300" lvl="0" indent="-342900" algn="l" rtl="0">
              <a:lnSpc>
                <a:spcPct val="130000"/>
              </a:lnSpc>
              <a:spcBef>
                <a:spcPts val="640"/>
              </a:spcBef>
              <a:spcAft>
                <a:spcPts val="0"/>
              </a:spcAft>
              <a:buClr>
                <a:schemeClr val="dk1"/>
              </a:buClr>
              <a:buSzPts val="3200"/>
              <a:buFont typeface="Times New Roman"/>
              <a:buChar char="●"/>
            </a:pPr>
            <a:r>
              <a:rPr lang="en-US"/>
              <a:t>Vandalism</a:t>
            </a:r>
            <a:endParaRPr/>
          </a:p>
          <a:p>
            <a:pPr marL="3543300" lvl="0" indent="-342900" algn="l" rtl="0">
              <a:lnSpc>
                <a:spcPct val="180000"/>
              </a:lnSpc>
              <a:spcBef>
                <a:spcPts val="640"/>
              </a:spcBef>
              <a:spcAft>
                <a:spcPts val="0"/>
              </a:spcAft>
              <a:buClr>
                <a:schemeClr val="dk1"/>
              </a:buClr>
              <a:buSzPts val="3200"/>
              <a:buFont typeface="Times New Roman"/>
              <a:buChar char="●"/>
            </a:pPr>
            <a:r>
              <a:rPr lang="en-US"/>
              <a:t>Collision</a:t>
            </a:r>
            <a:endParaRPr/>
          </a:p>
          <a:p>
            <a:pPr marL="742950" lvl="0" indent="0" algn="ctr" rtl="0">
              <a:spcBef>
                <a:spcPts val="560"/>
              </a:spcBef>
              <a:spcAft>
                <a:spcPts val="0"/>
              </a:spcAft>
              <a:buNone/>
            </a:pPr>
            <a:r>
              <a:rPr lang="en-US"/>
              <a:t>When the cost to repair is $3000 or more AT RETAIL </a:t>
            </a:r>
            <a:endParaRPr/>
          </a:p>
          <a:p>
            <a:pPr marL="742950" lvl="1" indent="-107950" algn="l" rtl="0">
              <a:spcBef>
                <a:spcPts val="560"/>
              </a:spcBef>
              <a:spcAft>
                <a:spcPts val="0"/>
              </a:spcAft>
              <a:buClr>
                <a:schemeClr val="dk1"/>
              </a:buClr>
              <a:buSzPts val="2800"/>
              <a:buFont typeface="Times New Roman"/>
              <a:buNone/>
            </a:pPr>
            <a:endParaRPr/>
          </a:p>
          <a:p>
            <a:pPr marL="742950" lvl="1" indent="-107950" algn="l" rtl="0">
              <a:spcBef>
                <a:spcPts val="560"/>
              </a:spcBef>
              <a:spcAft>
                <a:spcPts val="0"/>
              </a:spcAft>
              <a:buClr>
                <a:schemeClr val="dk1"/>
              </a:buClr>
              <a:buSzPts val="2800"/>
              <a:buFont typeface="Times New Roman"/>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15"/>
        <p:cNvGrpSpPr/>
        <p:nvPr/>
      </p:nvGrpSpPr>
      <p:grpSpPr>
        <a:xfrm>
          <a:off x="0" y="0"/>
          <a:ext cx="0" cy="0"/>
          <a:chOff x="0" y="0"/>
          <a:chExt cx="0" cy="0"/>
        </a:xfrm>
      </p:grpSpPr>
      <p:sp>
        <p:nvSpPr>
          <p:cNvPr id="316" name="Google Shape;316;p31"/>
          <p:cNvSpPr txBox="1">
            <a:spLocks noGrp="1"/>
          </p:cNvSpPr>
          <p:nvPr>
            <p:ph type="title"/>
          </p:nvPr>
        </p:nvSpPr>
        <p:spPr>
          <a:xfrm>
            <a:off x="1257300" y="57165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Repossessed Vehicles</a:t>
            </a:r>
            <a:endParaRPr/>
          </a:p>
        </p:txBody>
      </p:sp>
      <p:sp>
        <p:nvSpPr>
          <p:cNvPr id="317" name="Google Shape;317;p31"/>
          <p:cNvSpPr txBox="1">
            <a:spLocks noGrp="1"/>
          </p:cNvSpPr>
          <p:nvPr>
            <p:ph type="body" idx="1"/>
          </p:nvPr>
        </p:nvSpPr>
        <p:spPr>
          <a:xfrm>
            <a:off x="1257300" y="1962225"/>
            <a:ext cx="6629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220000"/>
              </a:lnSpc>
              <a:spcBef>
                <a:spcPts val="0"/>
              </a:spcBef>
              <a:spcAft>
                <a:spcPts val="0"/>
              </a:spcAft>
              <a:buClr>
                <a:schemeClr val="dk1"/>
              </a:buClr>
              <a:buSzPts val="3200"/>
              <a:buFont typeface="Times New Roman"/>
              <a:buChar char="●"/>
            </a:pPr>
            <a:r>
              <a:rPr lang="en-US"/>
              <a:t>Are exempt from disclosure unless the dealer should be expected to know of damage.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21"/>
        <p:cNvGrpSpPr/>
        <p:nvPr/>
      </p:nvGrpSpPr>
      <p:grpSpPr>
        <a:xfrm>
          <a:off x="0" y="0"/>
          <a:ext cx="0" cy="0"/>
          <a:chOff x="0" y="0"/>
          <a:chExt cx="0" cy="0"/>
        </a:xfrm>
      </p:grpSpPr>
      <p:sp>
        <p:nvSpPr>
          <p:cNvPr id="322" name="Google Shape;322;p32"/>
          <p:cNvSpPr txBox="1">
            <a:spLocks noGrp="1"/>
          </p:cNvSpPr>
          <p:nvPr>
            <p:ph type="title"/>
          </p:nvPr>
        </p:nvSpPr>
        <p:spPr>
          <a:xfrm>
            <a:off x="952500" y="533725"/>
            <a:ext cx="7239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What if the title is branded?</a:t>
            </a:r>
            <a:endParaRPr/>
          </a:p>
        </p:txBody>
      </p:sp>
      <p:sp>
        <p:nvSpPr>
          <p:cNvPr id="323" name="Google Shape;323;p32"/>
          <p:cNvSpPr txBox="1">
            <a:spLocks noGrp="1"/>
          </p:cNvSpPr>
          <p:nvPr>
            <p:ph type="body" idx="1"/>
          </p:nvPr>
        </p:nvSpPr>
        <p:spPr>
          <a:xfrm>
            <a:off x="1257300" y="1952750"/>
            <a:ext cx="6629400" cy="4114800"/>
          </a:xfrm>
          <a:prstGeom prst="rect">
            <a:avLst/>
          </a:prstGeom>
          <a:noFill/>
          <a:ln>
            <a:noFill/>
          </a:ln>
        </p:spPr>
        <p:txBody>
          <a:bodyPr spcFirstLastPara="1" wrap="square" lIns="91425" tIns="45700" rIns="91425" bIns="45700" anchor="t" anchorCtr="0">
            <a:noAutofit/>
          </a:bodyPr>
          <a:lstStyle/>
          <a:p>
            <a:pPr marL="342900" lvl="0" indent="-292100" algn="l" rtl="0">
              <a:lnSpc>
                <a:spcPct val="170000"/>
              </a:lnSpc>
              <a:spcBef>
                <a:spcPts val="0"/>
              </a:spcBef>
              <a:spcAft>
                <a:spcPts val="0"/>
              </a:spcAft>
              <a:buClr>
                <a:schemeClr val="dk1"/>
              </a:buClr>
              <a:buSzPts val="2000"/>
              <a:buFont typeface="Times New Roman"/>
              <a:buChar char="●"/>
            </a:pPr>
            <a:r>
              <a:rPr lang="en-US" sz="2000" b="1"/>
              <a:t>The brand on the title must be disclosed</a:t>
            </a:r>
            <a:endParaRPr sz="1000"/>
          </a:p>
          <a:p>
            <a:pPr marL="742950" lvl="1" indent="-285750" algn="l" rtl="0">
              <a:lnSpc>
                <a:spcPct val="150000"/>
              </a:lnSpc>
              <a:spcBef>
                <a:spcPts val="560"/>
              </a:spcBef>
              <a:spcAft>
                <a:spcPts val="0"/>
              </a:spcAft>
              <a:buClr>
                <a:schemeClr val="dk1"/>
              </a:buClr>
              <a:buSzPts val="2800"/>
              <a:buFont typeface="Times New Roman"/>
              <a:buChar char="○"/>
            </a:pPr>
            <a:r>
              <a:rPr lang="en-US"/>
              <a:t>Repaired</a:t>
            </a:r>
            <a:endParaRPr/>
          </a:p>
          <a:p>
            <a:pPr marL="742950" lvl="1" indent="-285750" algn="l" rtl="0">
              <a:lnSpc>
                <a:spcPct val="150000"/>
              </a:lnSpc>
              <a:spcBef>
                <a:spcPts val="560"/>
              </a:spcBef>
              <a:spcAft>
                <a:spcPts val="0"/>
              </a:spcAft>
              <a:buClr>
                <a:schemeClr val="dk1"/>
              </a:buClr>
              <a:buSzPts val="2800"/>
              <a:buFont typeface="Times New Roman"/>
              <a:buChar char="○"/>
            </a:pPr>
            <a:r>
              <a:rPr lang="en-US"/>
              <a:t>Rebuilt</a:t>
            </a:r>
            <a:endParaRPr/>
          </a:p>
          <a:p>
            <a:pPr marL="742950" lvl="1" indent="-285750" algn="l" rtl="0">
              <a:lnSpc>
                <a:spcPct val="150000"/>
              </a:lnSpc>
              <a:spcBef>
                <a:spcPts val="560"/>
              </a:spcBef>
              <a:spcAft>
                <a:spcPts val="0"/>
              </a:spcAft>
              <a:buClr>
                <a:schemeClr val="dk1"/>
              </a:buClr>
              <a:buSzPts val="2800"/>
              <a:buFont typeface="Times New Roman"/>
              <a:buChar char="○"/>
            </a:pPr>
            <a:r>
              <a:rPr lang="en-US"/>
              <a:t>Rebuilt Salvage</a:t>
            </a:r>
            <a:endParaRPr/>
          </a:p>
          <a:p>
            <a:pPr marL="742950" lvl="1" indent="-285750" algn="l" rtl="0">
              <a:lnSpc>
                <a:spcPct val="150000"/>
              </a:lnSpc>
              <a:spcBef>
                <a:spcPts val="560"/>
              </a:spcBef>
              <a:spcAft>
                <a:spcPts val="0"/>
              </a:spcAft>
              <a:buClr>
                <a:schemeClr val="dk1"/>
              </a:buClr>
              <a:buSzPts val="2800"/>
              <a:buFont typeface="Times New Roman"/>
              <a:buChar char="○"/>
            </a:pPr>
            <a:r>
              <a:rPr lang="en-US"/>
              <a:t>Odometer Replaced</a:t>
            </a:r>
            <a:endParaRPr/>
          </a:p>
          <a:p>
            <a:pPr marL="742950" lvl="1" indent="-107950" algn="l" rtl="0">
              <a:spcBef>
                <a:spcPts val="560"/>
              </a:spcBef>
              <a:spcAft>
                <a:spcPts val="0"/>
              </a:spcAft>
              <a:buClr>
                <a:schemeClr val="dk1"/>
              </a:buClr>
              <a:buSzPts val="2800"/>
              <a:buFont typeface="Times New Roman"/>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27"/>
        <p:cNvGrpSpPr/>
        <p:nvPr/>
      </p:nvGrpSpPr>
      <p:grpSpPr>
        <a:xfrm>
          <a:off x="0" y="0"/>
          <a:ext cx="0" cy="0"/>
          <a:chOff x="0" y="0"/>
          <a:chExt cx="0" cy="0"/>
        </a:xfrm>
      </p:grpSpPr>
      <p:sp>
        <p:nvSpPr>
          <p:cNvPr id="328" name="Google Shape;328;p33"/>
          <p:cNvSpPr txBox="1">
            <a:spLocks noGrp="1"/>
          </p:cNvSpPr>
          <p:nvPr>
            <p:ph type="title"/>
          </p:nvPr>
        </p:nvSpPr>
        <p:spPr>
          <a:xfrm>
            <a:off x="1257300" y="60010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Buying, Selling and Repairing</a:t>
            </a:r>
            <a:br>
              <a:rPr lang="en-US" b="1"/>
            </a:br>
            <a:r>
              <a:rPr lang="en-US" b="1"/>
              <a:t>Salvage Vehicles</a:t>
            </a:r>
            <a:endParaRPr/>
          </a:p>
        </p:txBody>
      </p:sp>
      <p:sp>
        <p:nvSpPr>
          <p:cNvPr id="329" name="Google Shape;329;p33"/>
          <p:cNvSpPr txBox="1">
            <a:spLocks noGrp="1"/>
          </p:cNvSpPr>
          <p:nvPr>
            <p:ph type="body" idx="1"/>
          </p:nvPr>
        </p:nvSpPr>
        <p:spPr>
          <a:xfrm>
            <a:off x="1257300" y="2314475"/>
            <a:ext cx="6629400" cy="3505200"/>
          </a:xfrm>
          <a:prstGeom prst="rect">
            <a:avLst/>
          </a:prstGeom>
          <a:noFill/>
          <a:ln>
            <a:noFill/>
          </a:ln>
        </p:spPr>
        <p:txBody>
          <a:bodyPr spcFirstLastPara="1" wrap="square" lIns="91425" tIns="45700" rIns="91425" bIns="45700" anchor="t" anchorCtr="0">
            <a:noAutofit/>
          </a:bodyPr>
          <a:lstStyle/>
          <a:p>
            <a:pPr marL="342900" lvl="0" indent="-139700" algn="l" rtl="0">
              <a:lnSpc>
                <a:spcPct val="120000"/>
              </a:lnSpc>
              <a:spcBef>
                <a:spcPts val="0"/>
              </a:spcBef>
              <a:spcAft>
                <a:spcPts val="0"/>
              </a:spcAft>
              <a:buClr>
                <a:schemeClr val="dk1"/>
              </a:buClr>
              <a:buSzPts val="3200"/>
              <a:buFont typeface="Times New Roman"/>
              <a:buNone/>
            </a:pPr>
            <a:endParaRPr/>
          </a:p>
          <a:p>
            <a:pPr marL="342900" lvl="0" indent="-342900" algn="l" rtl="0">
              <a:lnSpc>
                <a:spcPct val="120000"/>
              </a:lnSpc>
              <a:spcBef>
                <a:spcPts val="560"/>
              </a:spcBef>
              <a:spcAft>
                <a:spcPts val="0"/>
              </a:spcAft>
              <a:buClr>
                <a:schemeClr val="dk1"/>
              </a:buClr>
              <a:buSzPts val="2800"/>
              <a:buFont typeface="Times New Roman"/>
              <a:buChar char="●"/>
            </a:pPr>
            <a:r>
              <a:rPr lang="en-US" sz="2800"/>
              <a:t>The Used Car Buyers Guide must state </a:t>
            </a:r>
            <a:r>
              <a:rPr lang="en-US" sz="2800" b="1"/>
              <a:t>“SALVAGE VEHICLE”</a:t>
            </a:r>
            <a:endParaRPr/>
          </a:p>
          <a:p>
            <a:pPr marL="342900" lvl="0" indent="-342900" algn="l" rtl="0">
              <a:lnSpc>
                <a:spcPct val="120000"/>
              </a:lnSpc>
              <a:spcBef>
                <a:spcPts val="560"/>
              </a:spcBef>
              <a:spcAft>
                <a:spcPts val="0"/>
              </a:spcAft>
              <a:buClr>
                <a:schemeClr val="dk1"/>
              </a:buClr>
              <a:buSzPts val="2800"/>
              <a:buFont typeface="Times New Roman"/>
              <a:buChar char="●"/>
            </a:pPr>
            <a:r>
              <a:rPr lang="en-US" sz="2800"/>
              <a:t>Must have a recyclers license </a:t>
            </a:r>
            <a:endParaRPr/>
          </a:p>
          <a:p>
            <a:pPr marL="342900" lvl="0" indent="-406400" algn="l" rtl="0">
              <a:lnSpc>
                <a:spcPct val="170000"/>
              </a:lnSpc>
              <a:spcBef>
                <a:spcPts val="640"/>
              </a:spcBef>
              <a:spcAft>
                <a:spcPts val="0"/>
              </a:spcAft>
              <a:buClr>
                <a:schemeClr val="dk1"/>
              </a:buClr>
              <a:buSzPts val="4200"/>
              <a:buFont typeface="Times New Roman"/>
              <a:buChar char="●"/>
            </a:pPr>
            <a:r>
              <a:rPr lang="en-US" sz="2800" b="1" u="sng"/>
              <a:t>Failure to do so is a Class D Crime</a:t>
            </a:r>
            <a:endParaRPr sz="2800" b="1" u="sng"/>
          </a:p>
          <a:p>
            <a:pPr marL="342900" lvl="0" indent="0" algn="l" rtl="0">
              <a:lnSpc>
                <a:spcPct val="170000"/>
              </a:lnSpc>
              <a:spcBef>
                <a:spcPts val="640"/>
              </a:spcBef>
              <a:spcAft>
                <a:spcPts val="0"/>
              </a:spcAft>
              <a:buNone/>
            </a:pPr>
            <a:endParaRPr i="1"/>
          </a:p>
          <a:p>
            <a:pPr marL="342900" lvl="0" indent="0" algn="l" rtl="0">
              <a:lnSpc>
                <a:spcPct val="170000"/>
              </a:lnSpc>
              <a:spcBef>
                <a:spcPts val="640"/>
              </a:spcBef>
              <a:spcAft>
                <a:spcPts val="0"/>
              </a:spcAft>
              <a:buNone/>
            </a:pPr>
            <a:r>
              <a:rPr lang="en-US" i="1"/>
              <a:t>Please See Slide </a:t>
            </a:r>
            <a:r>
              <a:rPr lang="en-US" i="1" u="sng"/>
              <a:t>85-101</a:t>
            </a:r>
            <a:r>
              <a:rPr lang="en-US" i="1"/>
              <a:t> for Recycler License  Requirements</a:t>
            </a:r>
            <a:endParaRPr i="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33"/>
        <p:cNvGrpSpPr/>
        <p:nvPr/>
      </p:nvGrpSpPr>
      <p:grpSpPr>
        <a:xfrm>
          <a:off x="0" y="0"/>
          <a:ext cx="0" cy="0"/>
          <a:chOff x="0" y="0"/>
          <a:chExt cx="0" cy="0"/>
        </a:xfrm>
      </p:grpSpPr>
      <p:sp>
        <p:nvSpPr>
          <p:cNvPr id="334" name="Google Shape;334;p34"/>
          <p:cNvSpPr txBox="1">
            <a:spLocks noGrp="1"/>
          </p:cNvSpPr>
          <p:nvPr>
            <p:ph type="title"/>
          </p:nvPr>
        </p:nvSpPr>
        <p:spPr>
          <a:xfrm>
            <a:off x="1257300" y="18147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dk1"/>
                </a:solidFill>
              </a:rPr>
              <a:t>The Warranty Statement</a:t>
            </a:r>
            <a:endParaRPr b="1"/>
          </a:p>
        </p:txBody>
      </p:sp>
      <p:graphicFrame>
        <p:nvGraphicFramePr>
          <p:cNvPr id="335" name="Google Shape;335;p34"/>
          <p:cNvGraphicFramePr/>
          <p:nvPr/>
        </p:nvGraphicFramePr>
        <p:xfrm>
          <a:off x="2062163" y="1638475"/>
          <a:ext cx="5019676" cy="5003801"/>
        </p:xfrm>
        <a:graphic>
          <a:graphicData uri="http://schemas.openxmlformats.org/presentationml/2006/ole">
            <mc:AlternateContent xmlns:mc="http://schemas.openxmlformats.org/markup-compatibility/2006">
              <mc:Choice xmlns:v="urn:schemas-microsoft-com:vml" Requires="v">
                <p:oleObj spid="_x0000_s2055" r:id="rId4" imgW="5019676" imgH="5003801" progId="MS_ClipArt_Gallery.2">
                  <p:embed/>
                </p:oleObj>
              </mc:Choice>
              <mc:Fallback>
                <p:oleObj r:id="rId4" imgW="5019676" imgH="5003801" progId="MS_ClipArt_Gallery.2">
                  <p:embed/>
                  <p:pic>
                    <p:nvPicPr>
                      <p:cNvPr id="335" name="Google Shape;335;p34"/>
                      <p:cNvPicPr preferRelativeResize="0"/>
                      <p:nvPr/>
                    </p:nvPicPr>
                    <p:blipFill rotWithShape="1">
                      <a:blip r:embed="rId5">
                        <a:alphaModFix/>
                      </a:blip>
                      <a:srcRect/>
                      <a:stretch/>
                    </p:blipFill>
                    <p:spPr>
                      <a:xfrm>
                        <a:off x="2062163" y="1638475"/>
                        <a:ext cx="5019676" cy="5003801"/>
                      </a:xfrm>
                      <a:prstGeom prst="rect">
                        <a:avLst/>
                      </a:prstGeom>
                      <a:noFill/>
                      <a:ln>
                        <a:noFill/>
                      </a:ln>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39"/>
        <p:cNvGrpSpPr/>
        <p:nvPr/>
      </p:nvGrpSpPr>
      <p:grpSpPr>
        <a:xfrm>
          <a:off x="0" y="0"/>
          <a:ext cx="0" cy="0"/>
          <a:chOff x="0" y="0"/>
          <a:chExt cx="0" cy="0"/>
        </a:xfrm>
      </p:grpSpPr>
      <p:sp>
        <p:nvSpPr>
          <p:cNvPr id="340" name="Google Shape;340;p35"/>
          <p:cNvSpPr txBox="1">
            <a:spLocks noGrp="1"/>
          </p:cNvSpPr>
          <p:nvPr>
            <p:ph type="title"/>
          </p:nvPr>
        </p:nvSpPr>
        <p:spPr>
          <a:xfrm>
            <a:off x="1257300" y="59062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dk1"/>
                </a:solidFill>
              </a:rPr>
              <a:t>Safety Inspection</a:t>
            </a:r>
            <a:endParaRPr b="1"/>
          </a:p>
        </p:txBody>
      </p:sp>
      <p:sp>
        <p:nvSpPr>
          <p:cNvPr id="341" name="Google Shape;341;p35"/>
          <p:cNvSpPr txBox="1">
            <a:spLocks noGrp="1"/>
          </p:cNvSpPr>
          <p:nvPr>
            <p:ph type="body" idx="1"/>
          </p:nvPr>
        </p:nvSpPr>
        <p:spPr>
          <a:xfrm>
            <a:off x="1257300" y="2086500"/>
            <a:ext cx="6629400" cy="3200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Times New Roman"/>
              <a:buChar char="●"/>
            </a:pPr>
            <a:r>
              <a:rPr lang="en-US"/>
              <a:t>Warranty that the vehicle will meet inspection standards </a:t>
            </a:r>
            <a:r>
              <a:rPr lang="en-US" b="1" u="sng"/>
              <a:t>at the time of sale</a:t>
            </a:r>
            <a:endParaRPr/>
          </a:p>
          <a:p>
            <a:pPr marL="342900" lvl="0" indent="-139700" algn="l" rtl="0">
              <a:spcBef>
                <a:spcPts val="640"/>
              </a:spcBef>
              <a:spcAft>
                <a:spcPts val="0"/>
              </a:spcAft>
              <a:buClr>
                <a:schemeClr val="dk1"/>
              </a:buClr>
              <a:buSzPts val="3200"/>
              <a:buFont typeface="Times New Roman"/>
              <a:buNone/>
            </a:pPr>
            <a:endParaRPr b="1"/>
          </a:p>
          <a:p>
            <a:pPr marL="342900" lvl="0" indent="-342900" algn="l" rtl="0">
              <a:spcBef>
                <a:spcPts val="640"/>
              </a:spcBef>
              <a:spcAft>
                <a:spcPts val="0"/>
              </a:spcAft>
              <a:buClr>
                <a:schemeClr val="dk1"/>
              </a:buClr>
              <a:buSzPts val="3200"/>
              <a:buFont typeface="Times New Roman"/>
              <a:buChar char="●"/>
            </a:pPr>
            <a:r>
              <a:rPr lang="en-US"/>
              <a:t>Inspection sticker can not be more than 60 days old at time of sale!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45"/>
        <p:cNvGrpSpPr/>
        <p:nvPr/>
      </p:nvGrpSpPr>
      <p:grpSpPr>
        <a:xfrm>
          <a:off x="0" y="0"/>
          <a:ext cx="0" cy="0"/>
          <a:chOff x="0" y="0"/>
          <a:chExt cx="0" cy="0"/>
        </a:xfrm>
      </p:grpSpPr>
      <p:sp>
        <p:nvSpPr>
          <p:cNvPr id="346" name="Google Shape;346;p36"/>
          <p:cNvSpPr txBox="1">
            <a:spLocks noGrp="1"/>
          </p:cNvSpPr>
          <p:nvPr>
            <p:ph type="title"/>
          </p:nvPr>
        </p:nvSpPr>
        <p:spPr>
          <a:xfrm>
            <a:off x="1257300" y="60960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dk1"/>
                </a:solidFill>
              </a:rPr>
              <a:t>Warranty</a:t>
            </a:r>
            <a:endParaRPr b="1"/>
          </a:p>
        </p:txBody>
      </p:sp>
      <p:sp>
        <p:nvSpPr>
          <p:cNvPr id="347" name="Google Shape;347;p36"/>
          <p:cNvSpPr txBox="1">
            <a:spLocks noGrp="1"/>
          </p:cNvSpPr>
          <p:nvPr>
            <p:ph type="body" idx="1"/>
          </p:nvPr>
        </p:nvSpPr>
        <p:spPr>
          <a:xfrm>
            <a:off x="1028700" y="1971725"/>
            <a:ext cx="7086600" cy="2590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Times New Roman"/>
              <a:buChar char="●"/>
            </a:pPr>
            <a:r>
              <a:rPr lang="en-US"/>
              <a:t>The </a:t>
            </a:r>
            <a:r>
              <a:rPr lang="en-US" b="1"/>
              <a:t>Minimum</a:t>
            </a:r>
            <a:r>
              <a:rPr lang="en-US"/>
              <a:t> is the Safety Inspection</a:t>
            </a:r>
            <a:endParaRPr/>
          </a:p>
          <a:p>
            <a:pPr marL="342900" lvl="0" indent="-342900" algn="l" rtl="0">
              <a:lnSpc>
                <a:spcPct val="260000"/>
              </a:lnSpc>
              <a:spcBef>
                <a:spcPts val="640"/>
              </a:spcBef>
              <a:spcAft>
                <a:spcPts val="0"/>
              </a:spcAft>
              <a:buClr>
                <a:schemeClr val="dk1"/>
              </a:buClr>
              <a:buSzPts val="3200"/>
              <a:buFont typeface="Times New Roman"/>
              <a:buChar char="●"/>
            </a:pPr>
            <a:r>
              <a:rPr lang="en-US"/>
              <a:t>This cannot be waived by either party</a:t>
            </a:r>
            <a:endParaRPr/>
          </a:p>
          <a:p>
            <a:pPr marL="0" lvl="0" indent="0" algn="l" rtl="0">
              <a:lnSpc>
                <a:spcPct val="260000"/>
              </a:lnSpc>
              <a:spcBef>
                <a:spcPts val="640"/>
              </a:spcBef>
              <a:spcAft>
                <a:spcPts val="0"/>
              </a:spcAft>
              <a:buClr>
                <a:schemeClr val="dk1"/>
              </a:buClr>
              <a:buSzPts val="3200"/>
              <a:buFont typeface="Times New Roman"/>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1"/>
        <p:cNvGrpSpPr/>
        <p:nvPr/>
      </p:nvGrpSpPr>
      <p:grpSpPr>
        <a:xfrm>
          <a:off x="0" y="0"/>
          <a:ext cx="0" cy="0"/>
          <a:chOff x="0" y="0"/>
          <a:chExt cx="0" cy="0"/>
        </a:xfrm>
      </p:grpSpPr>
      <p:sp>
        <p:nvSpPr>
          <p:cNvPr id="352" name="Google Shape;352;p37"/>
          <p:cNvSpPr txBox="1">
            <a:spLocks noGrp="1"/>
          </p:cNvSpPr>
          <p:nvPr>
            <p:ph type="title"/>
          </p:nvPr>
        </p:nvSpPr>
        <p:spPr>
          <a:xfrm>
            <a:off x="1257300" y="60012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Warranty of Inspection</a:t>
            </a:r>
            <a:endParaRPr/>
          </a:p>
        </p:txBody>
      </p:sp>
      <p:sp>
        <p:nvSpPr>
          <p:cNvPr id="353" name="Google Shape;353;p37"/>
          <p:cNvSpPr txBox="1">
            <a:spLocks noGrp="1"/>
          </p:cNvSpPr>
          <p:nvPr>
            <p:ph type="body" idx="1"/>
          </p:nvPr>
        </p:nvSpPr>
        <p:spPr>
          <a:xfrm>
            <a:off x="1257300" y="2114000"/>
            <a:ext cx="6629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10000"/>
              </a:lnSpc>
              <a:spcBef>
                <a:spcPts val="0"/>
              </a:spcBef>
              <a:spcAft>
                <a:spcPts val="0"/>
              </a:spcAft>
              <a:buClr>
                <a:schemeClr val="dk1"/>
              </a:buClr>
              <a:buSzPts val="3200"/>
              <a:buFont typeface="Times New Roman"/>
              <a:buChar char="●"/>
            </a:pPr>
            <a:r>
              <a:rPr lang="en-US"/>
              <a:t>This is NOT a 30 Day/1000 Mile Warranty</a:t>
            </a:r>
            <a:endParaRPr/>
          </a:p>
          <a:p>
            <a:pPr marL="342900" lvl="0" indent="-139700" algn="l" rtl="0">
              <a:lnSpc>
                <a:spcPct val="110000"/>
              </a:lnSpc>
              <a:spcBef>
                <a:spcPts val="640"/>
              </a:spcBef>
              <a:spcAft>
                <a:spcPts val="0"/>
              </a:spcAft>
              <a:buClr>
                <a:schemeClr val="dk1"/>
              </a:buClr>
              <a:buSzPts val="3200"/>
              <a:buFont typeface="Times New Roman"/>
              <a:buNone/>
            </a:pPr>
            <a:endParaRPr/>
          </a:p>
          <a:p>
            <a:pPr marL="342900" lvl="0" indent="-342900" algn="l" rtl="0">
              <a:spcBef>
                <a:spcPts val="640"/>
              </a:spcBef>
              <a:spcAft>
                <a:spcPts val="0"/>
              </a:spcAft>
              <a:buClr>
                <a:schemeClr val="dk1"/>
              </a:buClr>
              <a:buSzPts val="3200"/>
              <a:buFont typeface="Times New Roman"/>
              <a:buChar char="●"/>
            </a:pPr>
            <a:r>
              <a:rPr lang="en-US"/>
              <a:t>It DOES mean that the vehicle</a:t>
            </a:r>
            <a:endParaRPr/>
          </a:p>
          <a:p>
            <a:pPr marL="742950" lvl="1" indent="-285750" algn="l" rtl="0">
              <a:spcBef>
                <a:spcPts val="560"/>
              </a:spcBef>
              <a:spcAft>
                <a:spcPts val="0"/>
              </a:spcAft>
              <a:buClr>
                <a:schemeClr val="dk1"/>
              </a:buClr>
              <a:buSzPts val="2800"/>
              <a:buFont typeface="Times New Roman"/>
              <a:buChar char="○"/>
            </a:pPr>
            <a:r>
              <a:rPr lang="en-US"/>
              <a:t>Legitimately passed inspection</a:t>
            </a:r>
            <a:endParaRPr/>
          </a:p>
          <a:p>
            <a:pPr marL="742950" lvl="1" indent="-285750" algn="l" rtl="0">
              <a:spcBef>
                <a:spcPts val="560"/>
              </a:spcBef>
              <a:spcAft>
                <a:spcPts val="0"/>
              </a:spcAft>
              <a:buClr>
                <a:schemeClr val="dk1"/>
              </a:buClr>
              <a:buSzPts val="2800"/>
              <a:buFont typeface="Times New Roman"/>
              <a:buChar char="○"/>
            </a:pPr>
            <a:r>
              <a:rPr lang="en-US"/>
              <a:t>Meets Inspection Standards on the date of sale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21"/>
        <p:cNvGrpSpPr/>
        <p:nvPr/>
      </p:nvGrpSpPr>
      <p:grpSpPr>
        <a:xfrm>
          <a:off x="0" y="0"/>
          <a:ext cx="0" cy="0"/>
          <a:chOff x="0" y="0"/>
          <a:chExt cx="0" cy="0"/>
        </a:xfrm>
      </p:grpSpPr>
      <p:sp>
        <p:nvSpPr>
          <p:cNvPr id="122" name="Google Shape;122;p4"/>
          <p:cNvSpPr txBox="1">
            <a:spLocks noGrp="1"/>
          </p:cNvSpPr>
          <p:nvPr>
            <p:ph type="title"/>
          </p:nvPr>
        </p:nvSpPr>
        <p:spPr>
          <a:xfrm>
            <a:off x="1257300" y="57167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dk1"/>
                </a:solidFill>
              </a:rPr>
              <a:t>Some Facts about</a:t>
            </a:r>
            <a:r>
              <a:rPr lang="en-US" b="1"/>
              <a:t> the division of Enforcement</a:t>
            </a:r>
            <a:endParaRPr b="1"/>
          </a:p>
        </p:txBody>
      </p:sp>
      <p:sp>
        <p:nvSpPr>
          <p:cNvPr id="123" name="Google Shape;123;p4"/>
          <p:cNvSpPr txBox="1">
            <a:spLocks noGrp="1"/>
          </p:cNvSpPr>
          <p:nvPr>
            <p:ph type="body" idx="1"/>
          </p:nvPr>
        </p:nvSpPr>
        <p:spPr>
          <a:xfrm>
            <a:off x="1257300" y="2028625"/>
            <a:ext cx="6629400" cy="4343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Times New Roman"/>
              <a:buChar char="●"/>
            </a:pPr>
            <a:r>
              <a:rPr lang="en-US"/>
              <a:t>All certified Law Enforcement Officers except for the civilian inspectors.</a:t>
            </a:r>
            <a:endParaRPr/>
          </a:p>
          <a:p>
            <a:pPr marL="342900" lvl="0" indent="-342900" algn="l" rtl="0">
              <a:spcBef>
                <a:spcPts val="640"/>
              </a:spcBef>
              <a:spcAft>
                <a:spcPts val="0"/>
              </a:spcAft>
              <a:buClr>
                <a:schemeClr val="dk1"/>
              </a:buClr>
              <a:buSzPts val="3200"/>
              <a:buFont typeface="Times New Roman"/>
              <a:buChar char="●"/>
            </a:pPr>
            <a:r>
              <a:rPr lang="en-US"/>
              <a:t>Investigate and resolve about 4,100+ cases annually.</a:t>
            </a:r>
            <a:endParaRPr/>
          </a:p>
          <a:p>
            <a:pPr marL="342900" lvl="0" indent="-342900" algn="l" rtl="0">
              <a:spcBef>
                <a:spcPts val="640"/>
              </a:spcBef>
              <a:spcAft>
                <a:spcPts val="0"/>
              </a:spcAft>
              <a:buClr>
                <a:schemeClr val="dk1"/>
              </a:buClr>
              <a:buSzPts val="3200"/>
              <a:buFont typeface="Times New Roman"/>
              <a:buChar char="●"/>
            </a:pPr>
            <a:r>
              <a:rPr lang="en-US"/>
              <a:t>Average $250,000 in restitution to consumers.</a:t>
            </a:r>
            <a:endParaRPr/>
          </a:p>
          <a:p>
            <a:pPr marL="342900" lvl="0" indent="-342900" algn="l" rtl="0">
              <a:spcBef>
                <a:spcPts val="640"/>
              </a:spcBef>
              <a:spcAft>
                <a:spcPts val="0"/>
              </a:spcAft>
              <a:buClr>
                <a:schemeClr val="dk1"/>
              </a:buClr>
              <a:buSzPts val="3200"/>
              <a:buFont typeface="Times New Roman"/>
              <a:buChar char="●"/>
            </a:pPr>
            <a:r>
              <a:rPr lang="en-US"/>
              <a:t>Investigate and prosecute felonies,</a:t>
            </a:r>
            <a:r>
              <a:rPr lang="en-US">
                <a:solidFill>
                  <a:schemeClr val="lt1"/>
                </a:solidFill>
              </a:rPr>
              <a:t> </a:t>
            </a:r>
            <a:r>
              <a:rPr lang="en-US"/>
              <a:t>misdemeanors and infractions.</a:t>
            </a:r>
            <a:endParaRPr>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7"/>
        <p:cNvGrpSpPr/>
        <p:nvPr/>
      </p:nvGrpSpPr>
      <p:grpSpPr>
        <a:xfrm>
          <a:off x="0" y="0"/>
          <a:ext cx="0" cy="0"/>
          <a:chOff x="0" y="0"/>
          <a:chExt cx="0" cy="0"/>
        </a:xfrm>
      </p:grpSpPr>
      <p:sp>
        <p:nvSpPr>
          <p:cNvPr id="358" name="Google Shape;358;p38"/>
          <p:cNvSpPr txBox="1">
            <a:spLocks noGrp="1"/>
          </p:cNvSpPr>
          <p:nvPr>
            <p:ph type="title"/>
          </p:nvPr>
        </p:nvSpPr>
        <p:spPr>
          <a:xfrm>
            <a:off x="1257300" y="60010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No Express Warranty</a:t>
            </a:r>
            <a:endParaRPr/>
          </a:p>
        </p:txBody>
      </p:sp>
      <p:sp>
        <p:nvSpPr>
          <p:cNvPr id="359" name="Google Shape;359;p38"/>
          <p:cNvSpPr txBox="1">
            <a:spLocks noGrp="1"/>
          </p:cNvSpPr>
          <p:nvPr>
            <p:ph type="body" idx="1"/>
          </p:nvPr>
        </p:nvSpPr>
        <p:spPr>
          <a:xfrm>
            <a:off x="1257300" y="1952750"/>
            <a:ext cx="6399000" cy="4288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Font typeface="Times New Roman"/>
              <a:buNone/>
            </a:pPr>
            <a:endParaRPr/>
          </a:p>
          <a:p>
            <a:pPr marL="342900" lvl="0" indent="-342900" algn="l" rtl="0">
              <a:spcBef>
                <a:spcPts val="640"/>
              </a:spcBef>
              <a:spcAft>
                <a:spcPts val="0"/>
              </a:spcAft>
              <a:buClr>
                <a:schemeClr val="dk1"/>
              </a:buClr>
              <a:buSzPts val="3200"/>
              <a:buFont typeface="Times New Roman"/>
              <a:buChar char="●"/>
            </a:pPr>
            <a:r>
              <a:rPr lang="en-US"/>
              <a:t>This block is checked when the only warranty given is the Inspection Warranty</a:t>
            </a:r>
            <a:endParaRPr/>
          </a:p>
          <a:p>
            <a:pPr marL="0" lvl="0" indent="0" algn="l" rtl="0">
              <a:spcBef>
                <a:spcPts val="64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63"/>
        <p:cNvGrpSpPr/>
        <p:nvPr/>
      </p:nvGrpSpPr>
      <p:grpSpPr>
        <a:xfrm>
          <a:off x="0" y="0"/>
          <a:ext cx="0" cy="0"/>
          <a:chOff x="0" y="0"/>
          <a:chExt cx="0" cy="0"/>
        </a:xfrm>
      </p:grpSpPr>
      <p:sp>
        <p:nvSpPr>
          <p:cNvPr id="364" name="Google Shape;364;p39"/>
          <p:cNvSpPr txBox="1">
            <a:spLocks noGrp="1"/>
          </p:cNvSpPr>
          <p:nvPr>
            <p:ph type="title"/>
          </p:nvPr>
        </p:nvSpPr>
        <p:spPr>
          <a:xfrm>
            <a:off x="1257300" y="58115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Dealer Express Warranty</a:t>
            </a:r>
            <a:endParaRPr/>
          </a:p>
        </p:txBody>
      </p:sp>
      <p:sp>
        <p:nvSpPr>
          <p:cNvPr id="365" name="Google Shape;365;p39"/>
          <p:cNvSpPr txBox="1">
            <a:spLocks noGrp="1"/>
          </p:cNvSpPr>
          <p:nvPr>
            <p:ph type="body" idx="1"/>
          </p:nvPr>
        </p:nvSpPr>
        <p:spPr>
          <a:xfrm>
            <a:off x="1257300" y="1971700"/>
            <a:ext cx="66294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Times New Roman"/>
              <a:buChar char="●"/>
            </a:pPr>
            <a:r>
              <a:rPr lang="en-US"/>
              <a:t>Full</a:t>
            </a:r>
            <a:endParaRPr/>
          </a:p>
          <a:p>
            <a:pPr marL="742950" lvl="1" indent="-285750" algn="l" rtl="0">
              <a:spcBef>
                <a:spcPts val="560"/>
              </a:spcBef>
              <a:spcAft>
                <a:spcPts val="0"/>
              </a:spcAft>
              <a:buClr>
                <a:schemeClr val="dk1"/>
              </a:buClr>
              <a:buSzPts val="2800"/>
              <a:buFont typeface="Times New Roman"/>
              <a:buChar char="○"/>
            </a:pPr>
            <a:r>
              <a:rPr lang="en-US"/>
              <a:t>This is the factory warranty</a:t>
            </a:r>
            <a:endParaRPr/>
          </a:p>
          <a:p>
            <a:pPr marL="342900" lvl="0" indent="-139700" algn="l" rtl="0">
              <a:spcBef>
                <a:spcPts val="640"/>
              </a:spcBef>
              <a:spcAft>
                <a:spcPts val="0"/>
              </a:spcAft>
              <a:buClr>
                <a:schemeClr val="dk1"/>
              </a:buClr>
              <a:buSzPts val="3200"/>
              <a:buFont typeface="Times New Roman"/>
              <a:buNone/>
            </a:pPr>
            <a:endParaRPr/>
          </a:p>
          <a:p>
            <a:pPr marL="342900" lvl="0" indent="-342900" algn="l" rtl="0">
              <a:spcBef>
                <a:spcPts val="640"/>
              </a:spcBef>
              <a:spcAft>
                <a:spcPts val="0"/>
              </a:spcAft>
              <a:buClr>
                <a:schemeClr val="dk1"/>
              </a:buClr>
              <a:buSzPts val="3200"/>
              <a:buFont typeface="Times New Roman"/>
              <a:buChar char="●"/>
            </a:pPr>
            <a:r>
              <a:rPr lang="en-US"/>
              <a:t>Limited</a:t>
            </a:r>
            <a:endParaRPr/>
          </a:p>
          <a:p>
            <a:pPr marL="742950" lvl="1" indent="-285750" algn="l" rtl="0">
              <a:spcBef>
                <a:spcPts val="560"/>
              </a:spcBef>
              <a:spcAft>
                <a:spcPts val="0"/>
              </a:spcAft>
              <a:buClr>
                <a:schemeClr val="dk1"/>
              </a:buClr>
              <a:buSzPts val="2800"/>
              <a:buFont typeface="Times New Roman"/>
              <a:buChar char="○"/>
            </a:pPr>
            <a:r>
              <a:rPr lang="en-US"/>
              <a:t>Labor and parts percentage must be entered</a:t>
            </a:r>
            <a:endParaRPr/>
          </a:p>
          <a:p>
            <a:pPr marL="742950" lvl="1" indent="-285750" algn="l" rtl="0">
              <a:spcBef>
                <a:spcPts val="560"/>
              </a:spcBef>
              <a:spcAft>
                <a:spcPts val="0"/>
              </a:spcAft>
              <a:buClr>
                <a:schemeClr val="dk1"/>
              </a:buClr>
              <a:buSzPts val="2800"/>
              <a:buFont typeface="Times New Roman"/>
              <a:buChar char="○"/>
            </a:pPr>
            <a:r>
              <a:rPr lang="en-US"/>
              <a:t>Deductible must be entered</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69"/>
        <p:cNvGrpSpPr/>
        <p:nvPr/>
      </p:nvGrpSpPr>
      <p:grpSpPr>
        <a:xfrm>
          <a:off x="0" y="0"/>
          <a:ext cx="0" cy="0"/>
          <a:chOff x="0" y="0"/>
          <a:chExt cx="0" cy="0"/>
        </a:xfrm>
      </p:grpSpPr>
      <p:sp>
        <p:nvSpPr>
          <p:cNvPr id="370" name="Google Shape;370;p40"/>
          <p:cNvSpPr txBox="1">
            <a:spLocks noGrp="1"/>
          </p:cNvSpPr>
          <p:nvPr>
            <p:ph type="title"/>
          </p:nvPr>
        </p:nvSpPr>
        <p:spPr>
          <a:xfrm>
            <a:off x="1257300" y="54320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Systems Covered</a:t>
            </a:r>
            <a:endParaRPr/>
          </a:p>
        </p:txBody>
      </p:sp>
      <p:sp>
        <p:nvSpPr>
          <p:cNvPr id="371" name="Google Shape;371;p40"/>
          <p:cNvSpPr txBox="1">
            <a:spLocks noGrp="1"/>
          </p:cNvSpPr>
          <p:nvPr>
            <p:ph type="body" idx="1"/>
          </p:nvPr>
        </p:nvSpPr>
        <p:spPr>
          <a:xfrm>
            <a:off x="1828800" y="1981200"/>
            <a:ext cx="66294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Times New Roman"/>
              <a:buChar char="●"/>
            </a:pPr>
            <a:r>
              <a:rPr lang="en-US"/>
              <a:t>This must be specific (This Protects the Dealer)</a:t>
            </a:r>
            <a:endParaRPr/>
          </a:p>
          <a:p>
            <a:pPr marL="742950" lvl="1" indent="-285750" algn="l" rtl="0">
              <a:spcBef>
                <a:spcPts val="560"/>
              </a:spcBef>
              <a:spcAft>
                <a:spcPts val="0"/>
              </a:spcAft>
              <a:buClr>
                <a:schemeClr val="dk1"/>
              </a:buClr>
              <a:buSzPts val="2800"/>
              <a:buFont typeface="Times New Roman"/>
              <a:buChar char="○"/>
            </a:pPr>
            <a:r>
              <a:rPr lang="en-US"/>
              <a:t>Motor</a:t>
            </a:r>
            <a:endParaRPr/>
          </a:p>
          <a:p>
            <a:pPr marL="742950" lvl="1" indent="-285750" algn="l" rtl="0">
              <a:spcBef>
                <a:spcPts val="560"/>
              </a:spcBef>
              <a:spcAft>
                <a:spcPts val="0"/>
              </a:spcAft>
              <a:buClr>
                <a:schemeClr val="dk1"/>
              </a:buClr>
              <a:buSzPts val="2800"/>
              <a:buFont typeface="Times New Roman"/>
              <a:buChar char="○"/>
            </a:pPr>
            <a:r>
              <a:rPr lang="en-US"/>
              <a:t>Transmission</a:t>
            </a:r>
            <a:endParaRPr/>
          </a:p>
          <a:p>
            <a:pPr marL="742950" lvl="1" indent="-285750" algn="l" rtl="0">
              <a:spcBef>
                <a:spcPts val="560"/>
              </a:spcBef>
              <a:spcAft>
                <a:spcPts val="0"/>
              </a:spcAft>
              <a:buClr>
                <a:schemeClr val="dk1"/>
              </a:buClr>
              <a:buSzPts val="2800"/>
              <a:buFont typeface="Times New Roman"/>
              <a:buChar char="○"/>
            </a:pPr>
            <a:r>
              <a:rPr lang="en-US"/>
              <a:t>Rear end, etc.</a:t>
            </a:r>
            <a:endParaRPr/>
          </a:p>
          <a:p>
            <a:pPr marL="742950" lvl="1" indent="-107950" algn="l" rtl="0">
              <a:spcBef>
                <a:spcPts val="560"/>
              </a:spcBef>
              <a:spcAft>
                <a:spcPts val="0"/>
              </a:spcAft>
              <a:buClr>
                <a:schemeClr val="dk1"/>
              </a:buClr>
              <a:buSzPts val="2800"/>
              <a:buFont typeface="Times New Roman"/>
              <a:buNone/>
            </a:pPr>
            <a:endParaRPr/>
          </a:p>
          <a:p>
            <a:pPr marL="342900" lvl="0" indent="-342900" algn="l" rtl="0">
              <a:spcBef>
                <a:spcPts val="640"/>
              </a:spcBef>
              <a:spcAft>
                <a:spcPts val="0"/>
              </a:spcAft>
              <a:buClr>
                <a:schemeClr val="dk1"/>
              </a:buClr>
              <a:buSzPts val="3200"/>
              <a:buFont typeface="Times New Roman"/>
              <a:buChar char="●"/>
            </a:pPr>
            <a:r>
              <a:rPr lang="en-US"/>
              <a:t>DO NOT USE “DRIVE TRAIN”, “POWER TRAIN” etc.</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75"/>
        <p:cNvGrpSpPr/>
        <p:nvPr/>
      </p:nvGrpSpPr>
      <p:grpSpPr>
        <a:xfrm>
          <a:off x="0" y="0"/>
          <a:ext cx="0" cy="0"/>
          <a:chOff x="0" y="0"/>
          <a:chExt cx="0" cy="0"/>
        </a:xfrm>
      </p:grpSpPr>
      <p:sp>
        <p:nvSpPr>
          <p:cNvPr id="376" name="Google Shape;376;p41"/>
          <p:cNvSpPr txBox="1">
            <a:spLocks noGrp="1"/>
          </p:cNvSpPr>
          <p:nvPr>
            <p:ph type="title"/>
          </p:nvPr>
        </p:nvSpPr>
        <p:spPr>
          <a:xfrm>
            <a:off x="1257300" y="60012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Duration</a:t>
            </a:r>
            <a:endParaRPr/>
          </a:p>
        </p:txBody>
      </p:sp>
      <p:sp>
        <p:nvSpPr>
          <p:cNvPr id="377" name="Google Shape;377;p41"/>
          <p:cNvSpPr txBox="1">
            <a:spLocks noGrp="1"/>
          </p:cNvSpPr>
          <p:nvPr>
            <p:ph type="body" idx="1"/>
          </p:nvPr>
        </p:nvSpPr>
        <p:spPr>
          <a:xfrm>
            <a:off x="1257300" y="1905300"/>
            <a:ext cx="6629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Times New Roman"/>
              <a:buChar char="●"/>
            </a:pPr>
            <a:r>
              <a:rPr lang="en-US"/>
              <a:t>Duration of the warranty</a:t>
            </a:r>
            <a:endParaRPr/>
          </a:p>
          <a:p>
            <a:pPr marL="342900" lvl="0" indent="-342900" algn="l" rtl="0">
              <a:lnSpc>
                <a:spcPct val="100000"/>
              </a:lnSpc>
              <a:spcBef>
                <a:spcPts val="640"/>
              </a:spcBef>
              <a:spcAft>
                <a:spcPts val="0"/>
              </a:spcAft>
              <a:buClr>
                <a:schemeClr val="dk1"/>
              </a:buClr>
              <a:buSzPts val="3200"/>
              <a:buFont typeface="Times New Roman"/>
              <a:buChar char="●"/>
            </a:pPr>
            <a:r>
              <a:rPr lang="en-US"/>
              <a:t>In miles</a:t>
            </a:r>
            <a:endParaRPr/>
          </a:p>
          <a:p>
            <a:pPr marL="342900" lvl="0" indent="-342900" algn="l" rtl="0">
              <a:lnSpc>
                <a:spcPct val="100000"/>
              </a:lnSpc>
              <a:spcBef>
                <a:spcPts val="640"/>
              </a:spcBef>
              <a:spcAft>
                <a:spcPts val="0"/>
              </a:spcAft>
              <a:buClr>
                <a:schemeClr val="dk1"/>
              </a:buClr>
              <a:buSzPts val="3200"/>
              <a:buFont typeface="Times New Roman"/>
              <a:buChar char="●"/>
            </a:pPr>
            <a:r>
              <a:rPr lang="en-US"/>
              <a:t>In time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81"/>
        <p:cNvGrpSpPr/>
        <p:nvPr/>
      </p:nvGrpSpPr>
      <p:grpSpPr>
        <a:xfrm>
          <a:off x="0" y="0"/>
          <a:ext cx="0" cy="0"/>
          <a:chOff x="0" y="0"/>
          <a:chExt cx="0" cy="0"/>
        </a:xfrm>
      </p:grpSpPr>
      <p:sp>
        <p:nvSpPr>
          <p:cNvPr id="382" name="Google Shape;382;p42"/>
          <p:cNvSpPr txBox="1">
            <a:spLocks noGrp="1"/>
          </p:cNvSpPr>
          <p:nvPr>
            <p:ph type="title"/>
          </p:nvPr>
        </p:nvSpPr>
        <p:spPr>
          <a:xfrm>
            <a:off x="1257300" y="66652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Implied Warranty</a:t>
            </a:r>
            <a:endParaRPr/>
          </a:p>
        </p:txBody>
      </p:sp>
      <p:sp>
        <p:nvSpPr>
          <p:cNvPr id="383" name="Google Shape;383;p42"/>
          <p:cNvSpPr txBox="1">
            <a:spLocks noGrp="1"/>
          </p:cNvSpPr>
          <p:nvPr>
            <p:ph type="body" idx="1"/>
          </p:nvPr>
        </p:nvSpPr>
        <p:spPr>
          <a:xfrm>
            <a:off x="1257300" y="1943250"/>
            <a:ext cx="6629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Times New Roman"/>
              <a:buChar char="●"/>
            </a:pPr>
            <a:r>
              <a:rPr lang="en-US"/>
              <a:t>Applies to vehicles that are</a:t>
            </a:r>
            <a:endParaRPr/>
          </a:p>
          <a:p>
            <a:pPr marL="742950" lvl="1" indent="-285750" algn="l" rtl="0">
              <a:lnSpc>
                <a:spcPct val="100000"/>
              </a:lnSpc>
              <a:spcBef>
                <a:spcPts val="560"/>
              </a:spcBef>
              <a:spcAft>
                <a:spcPts val="0"/>
              </a:spcAft>
              <a:buClr>
                <a:schemeClr val="dk1"/>
              </a:buClr>
              <a:buSzPts val="2800"/>
              <a:buFont typeface="Times New Roman"/>
              <a:buChar char="○"/>
            </a:pPr>
            <a:r>
              <a:rPr lang="en-US"/>
              <a:t>less than 4 years old</a:t>
            </a:r>
            <a:endParaRPr/>
          </a:p>
          <a:p>
            <a:pPr marL="742950" lvl="1" indent="-285750" algn="l" rtl="0">
              <a:lnSpc>
                <a:spcPct val="100000"/>
              </a:lnSpc>
              <a:spcBef>
                <a:spcPts val="560"/>
              </a:spcBef>
              <a:spcAft>
                <a:spcPts val="0"/>
              </a:spcAft>
              <a:buClr>
                <a:schemeClr val="dk1"/>
              </a:buClr>
              <a:buSzPts val="2800"/>
              <a:buFont typeface="Times New Roman"/>
              <a:buChar char="○"/>
            </a:pPr>
            <a:r>
              <a:rPr lang="en-US"/>
              <a:t>still within the normal useful life, in mileage</a:t>
            </a:r>
            <a:endParaRPr/>
          </a:p>
          <a:p>
            <a:pPr marL="742950" lvl="1" indent="-285750" algn="l" rtl="0">
              <a:lnSpc>
                <a:spcPct val="100000"/>
              </a:lnSpc>
              <a:spcBef>
                <a:spcPts val="560"/>
              </a:spcBef>
              <a:spcAft>
                <a:spcPts val="0"/>
              </a:spcAft>
              <a:buClr>
                <a:schemeClr val="dk1"/>
              </a:buClr>
              <a:buSzPts val="2800"/>
              <a:buFont typeface="Times New Roman"/>
              <a:buChar char="○"/>
            </a:pPr>
            <a:r>
              <a:rPr lang="en-US"/>
              <a:t>“Warranty of Merchantability”</a:t>
            </a:r>
            <a:endParaRPr/>
          </a:p>
          <a:p>
            <a:pPr marL="742950" lvl="1" indent="-107950" algn="l" rtl="0">
              <a:spcBef>
                <a:spcPts val="560"/>
              </a:spcBef>
              <a:spcAft>
                <a:spcPts val="0"/>
              </a:spcAft>
              <a:buClr>
                <a:schemeClr val="dk1"/>
              </a:buClr>
              <a:buSzPts val="2800"/>
              <a:buFont typeface="Times New Roman"/>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87"/>
        <p:cNvGrpSpPr/>
        <p:nvPr/>
      </p:nvGrpSpPr>
      <p:grpSpPr>
        <a:xfrm>
          <a:off x="0" y="0"/>
          <a:ext cx="0" cy="0"/>
          <a:chOff x="0" y="0"/>
          <a:chExt cx="0" cy="0"/>
        </a:xfrm>
      </p:grpSpPr>
      <p:sp>
        <p:nvSpPr>
          <p:cNvPr id="388" name="Google Shape;388;p43"/>
          <p:cNvSpPr txBox="1">
            <a:spLocks noGrp="1"/>
          </p:cNvSpPr>
          <p:nvPr>
            <p:ph type="title"/>
          </p:nvPr>
        </p:nvSpPr>
        <p:spPr>
          <a:xfrm>
            <a:off x="1257300" y="70445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Implied Warranty</a:t>
            </a:r>
            <a:endParaRPr/>
          </a:p>
        </p:txBody>
      </p:sp>
      <p:sp>
        <p:nvSpPr>
          <p:cNvPr id="389" name="Google Shape;389;p43"/>
          <p:cNvSpPr txBox="1">
            <a:spLocks noGrp="1"/>
          </p:cNvSpPr>
          <p:nvPr>
            <p:ph type="body" idx="1"/>
          </p:nvPr>
        </p:nvSpPr>
        <p:spPr>
          <a:xfrm>
            <a:off x="1257300" y="2019150"/>
            <a:ext cx="6629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200000"/>
              </a:lnSpc>
              <a:spcBef>
                <a:spcPts val="0"/>
              </a:spcBef>
              <a:spcAft>
                <a:spcPts val="0"/>
              </a:spcAft>
              <a:buClr>
                <a:schemeClr val="dk1"/>
              </a:buClr>
              <a:buSzPts val="3200"/>
              <a:buFont typeface="Times New Roman"/>
              <a:buChar char="●"/>
            </a:pPr>
            <a:r>
              <a:rPr lang="en-US"/>
              <a:t>Used vehicles are the only consumer good sold in Maine that the seller is not required to sell with an implied warranty</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93"/>
        <p:cNvGrpSpPr/>
        <p:nvPr/>
      </p:nvGrpSpPr>
      <p:grpSpPr>
        <a:xfrm>
          <a:off x="0" y="0"/>
          <a:ext cx="0" cy="0"/>
          <a:chOff x="0" y="0"/>
          <a:chExt cx="0" cy="0"/>
        </a:xfrm>
      </p:grpSpPr>
      <p:sp>
        <p:nvSpPr>
          <p:cNvPr id="394" name="Google Shape;394;p44"/>
          <p:cNvSpPr txBox="1">
            <a:spLocks noGrp="1"/>
          </p:cNvSpPr>
          <p:nvPr>
            <p:ph type="title"/>
          </p:nvPr>
        </p:nvSpPr>
        <p:spPr>
          <a:xfrm>
            <a:off x="1257300" y="70445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Implied Warranty</a:t>
            </a:r>
            <a:endParaRPr/>
          </a:p>
        </p:txBody>
      </p:sp>
      <p:sp>
        <p:nvSpPr>
          <p:cNvPr id="395" name="Google Shape;395;p44"/>
          <p:cNvSpPr txBox="1">
            <a:spLocks noGrp="1"/>
          </p:cNvSpPr>
          <p:nvPr>
            <p:ph type="body" idx="1"/>
          </p:nvPr>
        </p:nvSpPr>
        <p:spPr>
          <a:xfrm>
            <a:off x="1257300" y="1943250"/>
            <a:ext cx="6629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Times New Roman"/>
              <a:buChar char="●"/>
            </a:pPr>
            <a:r>
              <a:rPr lang="en-US"/>
              <a:t>Must be given if an express warranty is given, but it can be limited to the duration of the express warranty</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99"/>
        <p:cNvGrpSpPr/>
        <p:nvPr/>
      </p:nvGrpSpPr>
      <p:grpSpPr>
        <a:xfrm>
          <a:off x="0" y="0"/>
          <a:ext cx="0" cy="0"/>
          <a:chOff x="0" y="0"/>
          <a:chExt cx="0" cy="0"/>
        </a:xfrm>
      </p:grpSpPr>
      <p:sp>
        <p:nvSpPr>
          <p:cNvPr id="400" name="Google Shape;400;p45"/>
          <p:cNvSpPr txBox="1">
            <a:spLocks noGrp="1"/>
          </p:cNvSpPr>
          <p:nvPr>
            <p:ph type="title"/>
          </p:nvPr>
        </p:nvSpPr>
        <p:spPr>
          <a:xfrm>
            <a:off x="1257300" y="60960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Service Contract</a:t>
            </a:r>
            <a:endParaRPr/>
          </a:p>
        </p:txBody>
      </p:sp>
      <p:sp>
        <p:nvSpPr>
          <p:cNvPr id="401" name="Google Shape;401;p45"/>
          <p:cNvSpPr txBox="1">
            <a:spLocks noGrp="1"/>
          </p:cNvSpPr>
          <p:nvPr>
            <p:ph type="body" idx="1"/>
          </p:nvPr>
        </p:nvSpPr>
        <p:spPr>
          <a:xfrm>
            <a:off x="1257300" y="2095025"/>
            <a:ext cx="66294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Times New Roman"/>
              <a:buChar char="●"/>
            </a:pPr>
            <a:r>
              <a:rPr lang="en-US"/>
              <a:t>If the dealer sells a Service Contract</a:t>
            </a:r>
            <a:endParaRPr/>
          </a:p>
          <a:p>
            <a:pPr marL="742950" lvl="1" indent="-285750" algn="l" rtl="0">
              <a:spcBef>
                <a:spcPts val="560"/>
              </a:spcBef>
              <a:spcAft>
                <a:spcPts val="0"/>
              </a:spcAft>
              <a:buClr>
                <a:schemeClr val="dk1"/>
              </a:buClr>
              <a:buSzPts val="2800"/>
              <a:buFont typeface="Times New Roman"/>
              <a:buChar char="○"/>
            </a:pPr>
            <a:r>
              <a:rPr lang="en-US"/>
              <a:t>check the Service Contract block</a:t>
            </a:r>
            <a:endParaRPr/>
          </a:p>
          <a:p>
            <a:pPr marL="742950" lvl="1" indent="-285750" algn="l" rtl="0">
              <a:lnSpc>
                <a:spcPct val="150000"/>
              </a:lnSpc>
              <a:spcBef>
                <a:spcPts val="560"/>
              </a:spcBef>
              <a:spcAft>
                <a:spcPts val="0"/>
              </a:spcAft>
              <a:buClr>
                <a:schemeClr val="dk1"/>
              </a:buClr>
              <a:buSzPts val="2800"/>
              <a:buFont typeface="Times New Roman"/>
              <a:buChar char="○"/>
            </a:pPr>
            <a:r>
              <a:rPr lang="en-US"/>
              <a:t>Check “Yes” or “Limited to the Duration of the Express Warranty”</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05"/>
        <p:cNvGrpSpPr/>
        <p:nvPr/>
      </p:nvGrpSpPr>
      <p:grpSpPr>
        <a:xfrm>
          <a:off x="0" y="0"/>
          <a:ext cx="0" cy="0"/>
          <a:chOff x="0" y="0"/>
          <a:chExt cx="0" cy="0"/>
        </a:xfrm>
      </p:grpSpPr>
      <p:sp>
        <p:nvSpPr>
          <p:cNvPr id="406" name="Google Shape;406;p46"/>
          <p:cNvSpPr txBox="1">
            <a:spLocks noGrp="1"/>
          </p:cNvSpPr>
          <p:nvPr>
            <p:ph type="title"/>
          </p:nvPr>
        </p:nvSpPr>
        <p:spPr>
          <a:xfrm>
            <a:off x="1257300" y="68547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An Important Point</a:t>
            </a:r>
            <a:endParaRPr/>
          </a:p>
        </p:txBody>
      </p:sp>
      <p:sp>
        <p:nvSpPr>
          <p:cNvPr id="407" name="Google Shape;407;p46"/>
          <p:cNvSpPr txBox="1">
            <a:spLocks noGrp="1"/>
          </p:cNvSpPr>
          <p:nvPr>
            <p:ph type="body" idx="1"/>
          </p:nvPr>
        </p:nvSpPr>
        <p:spPr>
          <a:xfrm>
            <a:off x="1257300" y="1867375"/>
            <a:ext cx="6629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Times New Roman"/>
              <a:buChar char="●"/>
            </a:pPr>
            <a:r>
              <a:rPr lang="en-US"/>
              <a:t>The name and address of the prior owner must be given if requested</a:t>
            </a:r>
            <a:endParaRPr/>
          </a:p>
          <a:p>
            <a:pPr marL="742950" lvl="1" indent="-285750" algn="l" rtl="0">
              <a:lnSpc>
                <a:spcPct val="100000"/>
              </a:lnSpc>
              <a:spcBef>
                <a:spcPts val="560"/>
              </a:spcBef>
              <a:spcAft>
                <a:spcPts val="0"/>
              </a:spcAft>
              <a:buClr>
                <a:schemeClr val="dk1"/>
              </a:buClr>
              <a:buSzPts val="2800"/>
              <a:buFont typeface="Times New Roman"/>
              <a:buChar char="○"/>
            </a:pPr>
            <a:r>
              <a:rPr lang="en-US"/>
              <a:t>This does not violate any privacy laws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11"/>
        <p:cNvGrpSpPr/>
        <p:nvPr/>
      </p:nvGrpSpPr>
      <p:grpSpPr>
        <a:xfrm>
          <a:off x="0" y="0"/>
          <a:ext cx="0" cy="0"/>
          <a:chOff x="0" y="0"/>
          <a:chExt cx="0" cy="0"/>
        </a:xfrm>
      </p:grpSpPr>
      <p:sp>
        <p:nvSpPr>
          <p:cNvPr id="412" name="Google Shape;412;p47"/>
          <p:cNvSpPr/>
          <p:nvPr/>
        </p:nvSpPr>
        <p:spPr>
          <a:xfrm>
            <a:off x="2143800" y="3983900"/>
            <a:ext cx="910500" cy="455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7"/>
          <p:cNvSpPr/>
          <p:nvPr/>
        </p:nvSpPr>
        <p:spPr>
          <a:xfrm>
            <a:off x="2333425" y="5967000"/>
            <a:ext cx="910500" cy="455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7"/>
          <p:cNvSpPr txBox="1"/>
          <p:nvPr/>
        </p:nvSpPr>
        <p:spPr>
          <a:xfrm>
            <a:off x="0" y="3875450"/>
            <a:ext cx="2143800" cy="9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Roboto"/>
                <a:ea typeface="Roboto"/>
                <a:cs typeface="Roboto"/>
                <a:sym typeface="Roboto"/>
              </a:rPr>
              <a:t>Make sure to write in location warranty work is to be completed.</a:t>
            </a:r>
            <a:endParaRPr>
              <a:solidFill>
                <a:srgbClr val="FFFFFF"/>
              </a:solidFill>
              <a:latin typeface="Roboto"/>
              <a:ea typeface="Roboto"/>
              <a:cs typeface="Roboto"/>
              <a:sym typeface="Roboto"/>
            </a:endParaRPr>
          </a:p>
        </p:txBody>
      </p:sp>
      <p:sp>
        <p:nvSpPr>
          <p:cNvPr id="415" name="Google Shape;415;p47"/>
          <p:cNvSpPr txBox="1"/>
          <p:nvPr/>
        </p:nvSpPr>
        <p:spPr>
          <a:xfrm>
            <a:off x="-75900" y="4956825"/>
            <a:ext cx="2468700" cy="139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Roboto"/>
                <a:ea typeface="Roboto"/>
                <a:cs typeface="Roboto"/>
                <a:sym typeface="Roboto"/>
              </a:rPr>
              <a:t>Make sure the customer signs here. ( This is the customer  acknowledging the condition of the vehicle and warranty at time of sale)</a:t>
            </a:r>
            <a:endParaRPr>
              <a:solidFill>
                <a:srgbClr val="FFFFFF"/>
              </a:solidFill>
              <a:latin typeface="Roboto"/>
              <a:ea typeface="Roboto"/>
              <a:cs typeface="Roboto"/>
              <a:sym typeface="Roboto"/>
            </a:endParaRPr>
          </a:p>
        </p:txBody>
      </p:sp>
      <p:pic>
        <p:nvPicPr>
          <p:cNvPr id="416" name="Google Shape;416;p47"/>
          <p:cNvPicPr preferRelativeResize="0"/>
          <p:nvPr/>
        </p:nvPicPr>
        <p:blipFill>
          <a:blip r:embed="rId3">
            <a:alphaModFix/>
          </a:blip>
          <a:stretch>
            <a:fillRect/>
          </a:stretch>
        </p:blipFill>
        <p:spPr>
          <a:xfrm>
            <a:off x="3396325" y="152400"/>
            <a:ext cx="5013547" cy="65532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28"/>
        <p:cNvGrpSpPr/>
        <p:nvPr/>
      </p:nvGrpSpPr>
      <p:grpSpPr>
        <a:xfrm>
          <a:off x="0" y="0"/>
          <a:ext cx="0" cy="0"/>
          <a:chOff x="0" y="0"/>
          <a:chExt cx="0" cy="0"/>
        </a:xfrm>
      </p:grpSpPr>
      <p:sp>
        <p:nvSpPr>
          <p:cNvPr id="129" name="Google Shape;129;g8d1d32b67f_0_68"/>
          <p:cNvSpPr txBox="1">
            <a:spLocks noGrp="1"/>
          </p:cNvSpPr>
          <p:nvPr>
            <p:ph type="body" idx="1"/>
          </p:nvPr>
        </p:nvSpPr>
        <p:spPr>
          <a:xfrm>
            <a:off x="706350" y="218275"/>
            <a:ext cx="7731300" cy="58713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2300" b="1"/>
              <a:t>The Following presentation contains some of the rules and laws that a dealer must follow.</a:t>
            </a:r>
            <a:endParaRPr sz="2300" b="1"/>
          </a:p>
          <a:p>
            <a:pPr marL="0" lvl="0" indent="0" algn="l" rtl="0">
              <a:spcBef>
                <a:spcPts val="360"/>
              </a:spcBef>
              <a:spcAft>
                <a:spcPts val="0"/>
              </a:spcAft>
              <a:buNone/>
            </a:pPr>
            <a:endParaRPr sz="2500"/>
          </a:p>
          <a:p>
            <a:pPr marL="0" lvl="0" indent="0" algn="ctr" rtl="0">
              <a:spcBef>
                <a:spcPts val="360"/>
              </a:spcBef>
              <a:spcAft>
                <a:spcPts val="0"/>
              </a:spcAft>
              <a:buNone/>
            </a:pPr>
            <a:r>
              <a:rPr lang="en-US" sz="2500" b="1"/>
              <a:t>Please refer to the following for more detailed guidance:</a:t>
            </a:r>
            <a:endParaRPr sz="2500" b="1"/>
          </a:p>
          <a:p>
            <a:pPr marL="457200" lvl="0" indent="-387350" algn="l" rtl="0">
              <a:spcBef>
                <a:spcPts val="360"/>
              </a:spcBef>
              <a:spcAft>
                <a:spcPts val="0"/>
              </a:spcAft>
              <a:buSzPts val="2500"/>
              <a:buChar char="●"/>
            </a:pPr>
            <a:r>
              <a:rPr lang="en-US" sz="2500"/>
              <a:t>M.R.S.A Title 30-A</a:t>
            </a:r>
            <a:endParaRPr sz="2500"/>
          </a:p>
          <a:p>
            <a:pPr marL="457200" lvl="0" indent="-387350" algn="l" rtl="0">
              <a:spcBef>
                <a:spcPts val="0"/>
              </a:spcBef>
              <a:spcAft>
                <a:spcPts val="0"/>
              </a:spcAft>
              <a:buSzPts val="2500"/>
              <a:buChar char="●"/>
            </a:pPr>
            <a:r>
              <a:rPr lang="en-US" sz="2500"/>
              <a:t>M.R.S.A Title 29-A</a:t>
            </a:r>
            <a:endParaRPr sz="2500"/>
          </a:p>
          <a:p>
            <a:pPr marL="457200" lvl="0" indent="-387350" algn="l" rtl="0">
              <a:spcBef>
                <a:spcPts val="0"/>
              </a:spcBef>
              <a:spcAft>
                <a:spcPts val="0"/>
              </a:spcAft>
              <a:buSzPts val="2500"/>
              <a:buChar char="●"/>
            </a:pPr>
            <a:r>
              <a:rPr lang="en-US" sz="2500"/>
              <a:t>M.R.S.A TItle 17</a:t>
            </a:r>
            <a:endParaRPr sz="2500"/>
          </a:p>
          <a:p>
            <a:pPr marL="457200" lvl="0" indent="-387350" algn="l" rtl="0">
              <a:spcBef>
                <a:spcPts val="0"/>
              </a:spcBef>
              <a:spcAft>
                <a:spcPts val="0"/>
              </a:spcAft>
              <a:buSzPts val="2500"/>
              <a:buChar char="●"/>
            </a:pPr>
            <a:r>
              <a:rPr lang="en-US" sz="2500"/>
              <a:t>M.R.S.A Title 17-A</a:t>
            </a:r>
            <a:endParaRPr sz="2500"/>
          </a:p>
          <a:p>
            <a:pPr marL="457200" lvl="0" indent="-387350" algn="l" rtl="0">
              <a:spcBef>
                <a:spcPts val="0"/>
              </a:spcBef>
              <a:spcAft>
                <a:spcPts val="0"/>
              </a:spcAft>
              <a:buSzPts val="2500"/>
              <a:buChar char="●"/>
            </a:pPr>
            <a:r>
              <a:rPr lang="en-US" sz="2500"/>
              <a:t>M.R.S.A Title 11</a:t>
            </a:r>
            <a:endParaRPr sz="2500"/>
          </a:p>
          <a:p>
            <a:pPr marL="457200" lvl="0" indent="-387350" algn="l" rtl="0">
              <a:spcBef>
                <a:spcPts val="0"/>
              </a:spcBef>
              <a:spcAft>
                <a:spcPts val="0"/>
              </a:spcAft>
              <a:buSzPts val="2500"/>
              <a:buChar char="●"/>
            </a:pPr>
            <a:r>
              <a:rPr lang="en-US" sz="2500"/>
              <a:t>M.R.S.A Title 10 </a:t>
            </a:r>
            <a:endParaRPr sz="2500"/>
          </a:p>
          <a:p>
            <a:pPr marL="457200" lvl="0" indent="-387350" algn="l" rtl="0">
              <a:spcBef>
                <a:spcPts val="0"/>
              </a:spcBef>
              <a:spcAft>
                <a:spcPts val="0"/>
              </a:spcAft>
              <a:buSzPts val="2500"/>
              <a:buChar char="●"/>
            </a:pPr>
            <a:r>
              <a:rPr lang="en-US" sz="2500"/>
              <a:t>M.R.S.A Title 5</a:t>
            </a:r>
            <a:endParaRPr sz="2500"/>
          </a:p>
          <a:p>
            <a:pPr marL="457200" lvl="0" indent="-387350" algn="l" rtl="0">
              <a:spcBef>
                <a:spcPts val="0"/>
              </a:spcBef>
              <a:spcAft>
                <a:spcPts val="0"/>
              </a:spcAft>
              <a:buSzPts val="2500"/>
              <a:buChar char="●"/>
            </a:pPr>
            <a:r>
              <a:rPr lang="en-US" sz="2500"/>
              <a:t>Secretary of State Rules and Regulations Chapter 103 and Chapter 104.</a:t>
            </a:r>
            <a:endParaRPr sz="2500"/>
          </a:p>
          <a:p>
            <a:pPr marL="0" lvl="0" indent="0" algn="l" rtl="0">
              <a:spcBef>
                <a:spcPts val="360"/>
              </a:spcBef>
              <a:spcAft>
                <a:spcPts val="0"/>
              </a:spcAft>
              <a:buNone/>
            </a:pPr>
            <a:endParaRPr sz="2500"/>
          </a:p>
          <a:p>
            <a:pPr marL="0" lvl="0" indent="0" algn="l" rtl="0">
              <a:spcBef>
                <a:spcPts val="360"/>
              </a:spcBef>
              <a:spcAft>
                <a:spcPts val="0"/>
              </a:spcAft>
              <a:buNone/>
            </a:pPr>
            <a:endParaRPr sz="2500"/>
          </a:p>
          <a:p>
            <a:pPr marL="0" lvl="0" indent="0" algn="l" rtl="0">
              <a:spcBef>
                <a:spcPts val="360"/>
              </a:spcBef>
              <a:spcAft>
                <a:spcPts val="0"/>
              </a:spcAft>
              <a:buNone/>
            </a:pPr>
            <a:r>
              <a:rPr lang="en-US" sz="2500"/>
              <a:t> </a:t>
            </a:r>
            <a:endParaRPr sz="25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20"/>
        <p:cNvGrpSpPr/>
        <p:nvPr/>
      </p:nvGrpSpPr>
      <p:grpSpPr>
        <a:xfrm>
          <a:off x="0" y="0"/>
          <a:ext cx="0" cy="0"/>
          <a:chOff x="0" y="0"/>
          <a:chExt cx="0" cy="0"/>
        </a:xfrm>
      </p:grpSpPr>
      <p:sp>
        <p:nvSpPr>
          <p:cNvPr id="421" name="Google Shape;421;p48"/>
          <p:cNvSpPr txBox="1">
            <a:spLocks noGrp="1"/>
          </p:cNvSpPr>
          <p:nvPr>
            <p:ph type="title"/>
          </p:nvPr>
        </p:nvSpPr>
        <p:spPr>
          <a:xfrm>
            <a:off x="1257300" y="57165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Vehicle Returned to Manufacturer</a:t>
            </a:r>
            <a:endParaRPr/>
          </a:p>
        </p:txBody>
      </p:sp>
      <p:sp>
        <p:nvSpPr>
          <p:cNvPr id="422" name="Google Shape;422;p48"/>
          <p:cNvSpPr txBox="1">
            <a:spLocks noGrp="1"/>
          </p:cNvSpPr>
          <p:nvPr>
            <p:ph type="body" idx="1"/>
          </p:nvPr>
        </p:nvSpPr>
        <p:spPr>
          <a:xfrm>
            <a:off x="4484688" y="1981200"/>
            <a:ext cx="34020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Times New Roman"/>
              <a:buChar char="●"/>
            </a:pPr>
            <a:r>
              <a:rPr lang="en-US" sz="2800"/>
              <a:t>This vehicle was accepted into a Lemon Law Arbitration Program</a:t>
            </a:r>
            <a:endParaRPr/>
          </a:p>
          <a:p>
            <a:pPr marL="342900" lvl="0" indent="-342900" algn="ctr" rtl="0">
              <a:spcBef>
                <a:spcPts val="560"/>
              </a:spcBef>
              <a:spcAft>
                <a:spcPts val="0"/>
              </a:spcAft>
              <a:buClr>
                <a:schemeClr val="dk1"/>
              </a:buClr>
              <a:buSzPts val="2800"/>
              <a:buFont typeface="Times New Roman"/>
              <a:buNone/>
            </a:pPr>
            <a:r>
              <a:rPr lang="en-US" sz="2800"/>
              <a:t>  AND </a:t>
            </a:r>
            <a:endParaRPr/>
          </a:p>
          <a:p>
            <a:pPr marL="342900" lvl="0" indent="-342900" algn="l" rtl="0">
              <a:spcBef>
                <a:spcPts val="560"/>
              </a:spcBef>
              <a:spcAft>
                <a:spcPts val="0"/>
              </a:spcAft>
              <a:buClr>
                <a:schemeClr val="dk1"/>
              </a:buClr>
              <a:buSzPts val="2800"/>
              <a:buFont typeface="Times New Roman"/>
              <a:buChar char="●"/>
            </a:pPr>
            <a:r>
              <a:rPr lang="en-US" sz="2800"/>
              <a:t>Was purchased back by the manufacturer </a:t>
            </a:r>
            <a:endParaRPr/>
          </a:p>
          <a:p>
            <a:pPr marL="342900" lvl="0" indent="-165100" algn="l" rtl="0">
              <a:spcBef>
                <a:spcPts val="560"/>
              </a:spcBef>
              <a:spcAft>
                <a:spcPts val="0"/>
              </a:spcAft>
              <a:buClr>
                <a:schemeClr val="dk1"/>
              </a:buClr>
              <a:buSzPts val="2800"/>
              <a:buFont typeface="Times New Roman"/>
              <a:buNone/>
            </a:pPr>
            <a:endParaRPr sz="2800"/>
          </a:p>
        </p:txBody>
      </p:sp>
      <p:pic>
        <p:nvPicPr>
          <p:cNvPr id="423" name="Google Shape;423;p48"/>
          <p:cNvPicPr preferRelativeResize="0"/>
          <p:nvPr/>
        </p:nvPicPr>
        <p:blipFill>
          <a:blip r:embed="rId3">
            <a:alphaModFix/>
          </a:blip>
          <a:stretch>
            <a:fillRect/>
          </a:stretch>
        </p:blipFill>
        <p:spPr>
          <a:xfrm>
            <a:off x="1257300" y="3086100"/>
            <a:ext cx="2409825" cy="1905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27"/>
        <p:cNvGrpSpPr/>
        <p:nvPr/>
      </p:nvGrpSpPr>
      <p:grpSpPr>
        <a:xfrm>
          <a:off x="0" y="0"/>
          <a:ext cx="0" cy="0"/>
          <a:chOff x="0" y="0"/>
          <a:chExt cx="0" cy="0"/>
        </a:xfrm>
      </p:grpSpPr>
      <p:sp>
        <p:nvSpPr>
          <p:cNvPr id="428" name="Google Shape;428;p49"/>
          <p:cNvSpPr txBox="1">
            <a:spLocks noGrp="1"/>
          </p:cNvSpPr>
          <p:nvPr>
            <p:ph type="title"/>
          </p:nvPr>
        </p:nvSpPr>
        <p:spPr>
          <a:xfrm>
            <a:off x="1257300" y="52422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Notice of Breach of Warranty</a:t>
            </a:r>
            <a:endParaRPr/>
          </a:p>
        </p:txBody>
      </p:sp>
      <p:graphicFrame>
        <p:nvGraphicFramePr>
          <p:cNvPr id="429" name="Google Shape;429;p49"/>
          <p:cNvGraphicFramePr/>
          <p:nvPr/>
        </p:nvGraphicFramePr>
        <p:xfrm>
          <a:off x="1257300" y="2690801"/>
          <a:ext cx="3249613" cy="2695576"/>
        </p:xfrm>
        <a:graphic>
          <a:graphicData uri="http://schemas.openxmlformats.org/presentationml/2006/ole">
            <mc:AlternateContent xmlns:mc="http://schemas.openxmlformats.org/markup-compatibility/2006">
              <mc:Choice xmlns:v="urn:schemas-microsoft-com:vml" Requires="v">
                <p:oleObj spid="_x0000_s3079" r:id="rId4" imgW="3249613" imgH="2695576" progId="MS_ClipArt_Gallery.2">
                  <p:embed/>
                </p:oleObj>
              </mc:Choice>
              <mc:Fallback>
                <p:oleObj r:id="rId4" imgW="3249613" imgH="2695576" progId="MS_ClipArt_Gallery.2">
                  <p:embed/>
                  <p:pic>
                    <p:nvPicPr>
                      <p:cNvPr id="429" name="Google Shape;429;p49"/>
                      <p:cNvPicPr preferRelativeResize="0"/>
                      <p:nvPr/>
                    </p:nvPicPr>
                    <p:blipFill rotWithShape="1">
                      <a:blip r:embed="rId5">
                        <a:alphaModFix/>
                      </a:blip>
                      <a:srcRect/>
                      <a:stretch/>
                    </p:blipFill>
                    <p:spPr>
                      <a:xfrm>
                        <a:off x="1257300" y="2690801"/>
                        <a:ext cx="3249613" cy="2695576"/>
                      </a:xfrm>
                      <a:prstGeom prst="rect">
                        <a:avLst/>
                      </a:prstGeom>
                      <a:noFill/>
                      <a:ln>
                        <a:noFill/>
                      </a:ln>
                    </p:spPr>
                  </p:pic>
                </p:oleObj>
              </mc:Fallback>
            </mc:AlternateContent>
          </a:graphicData>
        </a:graphic>
      </p:graphicFrame>
      <p:sp>
        <p:nvSpPr>
          <p:cNvPr id="430" name="Google Shape;430;p49"/>
          <p:cNvSpPr txBox="1">
            <a:spLocks noGrp="1"/>
          </p:cNvSpPr>
          <p:nvPr>
            <p:ph type="body" idx="1"/>
          </p:nvPr>
        </p:nvSpPr>
        <p:spPr>
          <a:xfrm>
            <a:off x="4637088" y="1981175"/>
            <a:ext cx="32496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Times New Roman"/>
              <a:buChar char="●"/>
            </a:pPr>
            <a:r>
              <a:rPr lang="en-US" sz="2800"/>
              <a:t>The buyer must be told where to send notice of breach of warranty</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34"/>
        <p:cNvGrpSpPr/>
        <p:nvPr/>
      </p:nvGrpSpPr>
      <p:grpSpPr>
        <a:xfrm>
          <a:off x="0" y="0"/>
          <a:ext cx="0" cy="0"/>
          <a:chOff x="0" y="0"/>
          <a:chExt cx="0" cy="0"/>
        </a:xfrm>
      </p:grpSpPr>
      <p:sp>
        <p:nvSpPr>
          <p:cNvPr id="435" name="Google Shape;435;p50"/>
          <p:cNvSpPr txBox="1">
            <a:spLocks noGrp="1"/>
          </p:cNvSpPr>
          <p:nvPr>
            <p:ph type="title"/>
          </p:nvPr>
        </p:nvSpPr>
        <p:spPr>
          <a:xfrm>
            <a:off x="1257300" y="50525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Signature!!</a:t>
            </a:r>
            <a:endParaRPr/>
          </a:p>
        </p:txBody>
      </p:sp>
      <p:graphicFrame>
        <p:nvGraphicFramePr>
          <p:cNvPr id="436" name="Google Shape;436;p50"/>
          <p:cNvGraphicFramePr/>
          <p:nvPr/>
        </p:nvGraphicFramePr>
        <p:xfrm>
          <a:off x="1828800" y="2097088"/>
          <a:ext cx="3249613" cy="3883025"/>
        </p:xfrm>
        <a:graphic>
          <a:graphicData uri="http://schemas.openxmlformats.org/presentationml/2006/ole">
            <mc:AlternateContent xmlns:mc="http://schemas.openxmlformats.org/markup-compatibility/2006">
              <mc:Choice xmlns:v="urn:schemas-microsoft-com:vml" Requires="v">
                <p:oleObj spid="_x0000_s4103" r:id="rId4" imgW="3249613" imgH="3883025" progId="MS_ClipArt_Gallery.2">
                  <p:embed/>
                </p:oleObj>
              </mc:Choice>
              <mc:Fallback>
                <p:oleObj r:id="rId4" imgW="3249613" imgH="3883025" progId="MS_ClipArt_Gallery.2">
                  <p:embed/>
                  <p:pic>
                    <p:nvPicPr>
                      <p:cNvPr id="436" name="Google Shape;436;p50"/>
                      <p:cNvPicPr preferRelativeResize="0"/>
                      <p:nvPr/>
                    </p:nvPicPr>
                    <p:blipFill rotWithShape="1">
                      <a:blip r:embed="rId5">
                        <a:alphaModFix/>
                      </a:blip>
                      <a:srcRect/>
                      <a:stretch/>
                    </p:blipFill>
                    <p:spPr>
                      <a:xfrm>
                        <a:off x="1828800" y="2097088"/>
                        <a:ext cx="3249613" cy="3883025"/>
                      </a:xfrm>
                      <a:prstGeom prst="rect">
                        <a:avLst/>
                      </a:prstGeom>
                      <a:noFill/>
                      <a:ln>
                        <a:noFill/>
                      </a:ln>
                    </p:spPr>
                  </p:pic>
                </p:oleObj>
              </mc:Fallback>
            </mc:AlternateContent>
          </a:graphicData>
        </a:graphic>
      </p:graphicFrame>
      <p:sp>
        <p:nvSpPr>
          <p:cNvPr id="437" name="Google Shape;437;p50"/>
          <p:cNvSpPr txBox="1">
            <a:spLocks noGrp="1"/>
          </p:cNvSpPr>
          <p:nvPr>
            <p:ph type="body" idx="1"/>
          </p:nvPr>
        </p:nvSpPr>
        <p:spPr>
          <a:xfrm>
            <a:off x="5208588" y="1981200"/>
            <a:ext cx="3249612"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Times New Roman"/>
              <a:buChar char="●"/>
            </a:pPr>
            <a:r>
              <a:rPr lang="en-US" sz="2800"/>
              <a:t>If it isn’t  signed         it didn’t  happen!!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41"/>
        <p:cNvGrpSpPr/>
        <p:nvPr/>
      </p:nvGrpSpPr>
      <p:grpSpPr>
        <a:xfrm>
          <a:off x="0" y="0"/>
          <a:ext cx="0" cy="0"/>
          <a:chOff x="0" y="0"/>
          <a:chExt cx="0" cy="0"/>
        </a:xfrm>
      </p:grpSpPr>
      <p:sp>
        <p:nvSpPr>
          <p:cNvPr id="442" name="Google Shape;442;p51"/>
          <p:cNvSpPr txBox="1">
            <a:spLocks noGrp="1"/>
          </p:cNvSpPr>
          <p:nvPr>
            <p:ph type="title"/>
          </p:nvPr>
        </p:nvSpPr>
        <p:spPr>
          <a:xfrm>
            <a:off x="1202450" y="50342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Notice of Sale</a:t>
            </a:r>
            <a:br>
              <a:rPr lang="en-US"/>
            </a:br>
            <a:r>
              <a:rPr lang="en-US"/>
              <a:t>MVD-15</a:t>
            </a:r>
            <a:endParaRPr/>
          </a:p>
        </p:txBody>
      </p:sp>
      <p:pic>
        <p:nvPicPr>
          <p:cNvPr id="443" name="Google Shape;443;p51"/>
          <p:cNvPicPr preferRelativeResize="0"/>
          <p:nvPr/>
        </p:nvPicPr>
        <p:blipFill rotWithShape="1">
          <a:blip r:embed="rId3">
            <a:alphaModFix/>
          </a:blip>
          <a:srcRect/>
          <a:stretch/>
        </p:blipFill>
        <p:spPr>
          <a:xfrm>
            <a:off x="1707277" y="1940625"/>
            <a:ext cx="5619750" cy="39338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47"/>
        <p:cNvGrpSpPr/>
        <p:nvPr/>
      </p:nvGrpSpPr>
      <p:grpSpPr>
        <a:xfrm>
          <a:off x="0" y="0"/>
          <a:ext cx="0" cy="0"/>
          <a:chOff x="0" y="0"/>
          <a:chExt cx="0" cy="0"/>
        </a:xfrm>
      </p:grpSpPr>
      <p:sp>
        <p:nvSpPr>
          <p:cNvPr id="448" name="Google Shape;448;p52"/>
          <p:cNvSpPr txBox="1">
            <a:spLocks noGrp="1"/>
          </p:cNvSpPr>
          <p:nvPr>
            <p:ph type="title"/>
          </p:nvPr>
        </p:nvSpPr>
        <p:spPr>
          <a:xfrm>
            <a:off x="533400" y="228600"/>
            <a:ext cx="5257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chemeClr val="dk1"/>
                </a:solidFill>
                <a:latin typeface="Times New Roman"/>
                <a:ea typeface="Times New Roman"/>
                <a:cs typeface="Times New Roman"/>
                <a:sym typeface="Times New Roman"/>
              </a:rPr>
              <a:t>Notice of Sale</a:t>
            </a:r>
            <a:br>
              <a:rPr lang="en-US" sz="3600" b="1">
                <a:solidFill>
                  <a:schemeClr val="dk1"/>
                </a:solidFill>
                <a:latin typeface="Times New Roman"/>
                <a:ea typeface="Times New Roman"/>
                <a:cs typeface="Times New Roman"/>
                <a:sym typeface="Times New Roman"/>
              </a:rPr>
            </a:br>
            <a:r>
              <a:rPr lang="en-US" sz="3600" b="1">
                <a:solidFill>
                  <a:schemeClr val="dk1"/>
                </a:solidFill>
                <a:latin typeface="Times New Roman"/>
                <a:ea typeface="Times New Roman"/>
                <a:cs typeface="Times New Roman"/>
                <a:sym typeface="Times New Roman"/>
              </a:rPr>
              <a:t>MVD-15</a:t>
            </a:r>
            <a:endParaRPr/>
          </a:p>
        </p:txBody>
      </p:sp>
      <p:sp>
        <p:nvSpPr>
          <p:cNvPr id="449" name="Google Shape;449;p52"/>
          <p:cNvSpPr txBox="1"/>
          <p:nvPr/>
        </p:nvSpPr>
        <p:spPr>
          <a:xfrm>
            <a:off x="6096000" y="3352800"/>
            <a:ext cx="22860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0">
              <a:solidFill>
                <a:schemeClr val="dk1"/>
              </a:solidFill>
              <a:latin typeface="Times New Roman"/>
              <a:ea typeface="Times New Roman"/>
              <a:cs typeface="Times New Roman"/>
              <a:sym typeface="Times New Roman"/>
            </a:endParaRPr>
          </a:p>
        </p:txBody>
      </p:sp>
      <p:sp>
        <p:nvSpPr>
          <p:cNvPr id="450" name="Google Shape;450;p52"/>
          <p:cNvSpPr txBox="1"/>
          <p:nvPr/>
        </p:nvSpPr>
        <p:spPr>
          <a:xfrm>
            <a:off x="1676400" y="1864053"/>
            <a:ext cx="7467600" cy="5047536"/>
          </a:xfrm>
          <a:prstGeom prst="rect">
            <a:avLst/>
          </a:prstGeom>
          <a:noFill/>
          <a:ln>
            <a:noFill/>
          </a:ln>
        </p:spPr>
        <p:txBody>
          <a:bodyPr spcFirstLastPara="1" wrap="square" lIns="91425" tIns="45700" rIns="91425" bIns="45700" anchor="t" anchorCtr="0">
            <a:spAutoFit/>
          </a:bodyPr>
          <a:lstStyle/>
          <a:p>
            <a:pPr marL="274320" marR="0" lvl="1" indent="-274320" algn="l" rtl="0">
              <a:spcBef>
                <a:spcPts val="0"/>
              </a:spcBef>
              <a:spcAft>
                <a:spcPts val="0"/>
              </a:spcAft>
              <a:buClr>
                <a:schemeClr val="dk1"/>
              </a:buClr>
              <a:buSzPts val="2300"/>
              <a:buFont typeface="Arial"/>
              <a:buChar char="•"/>
            </a:pPr>
            <a:r>
              <a:rPr lang="en-US" sz="2300" b="1" i="0" u="none" strike="noStrike" cap="none">
                <a:solidFill>
                  <a:schemeClr val="dk1"/>
                </a:solidFill>
                <a:latin typeface="Times New Roman"/>
                <a:ea typeface="Times New Roman"/>
                <a:cs typeface="Times New Roman"/>
                <a:sym typeface="Times New Roman"/>
              </a:rPr>
              <a:t>Must be completed when issuing a temporary          registration to a customer</a:t>
            </a:r>
            <a:endParaRPr/>
          </a:p>
          <a:p>
            <a:pPr marL="0" marR="0" lvl="1" indent="0" algn="l" rtl="0">
              <a:spcBef>
                <a:spcPts val="0"/>
              </a:spcBef>
              <a:spcAft>
                <a:spcPts val="0"/>
              </a:spcAft>
              <a:buNone/>
            </a:pPr>
            <a:endParaRPr sz="2300" b="1" i="0" u="none" strike="noStrike" cap="none">
              <a:solidFill>
                <a:schemeClr val="dk1"/>
              </a:solidFill>
              <a:latin typeface="Times New Roman"/>
              <a:ea typeface="Times New Roman"/>
              <a:cs typeface="Times New Roman"/>
              <a:sym typeface="Times New Roman"/>
            </a:endParaRPr>
          </a:p>
          <a:p>
            <a:pPr marL="274320" marR="0" lvl="1" indent="-274320" algn="l" rtl="0">
              <a:spcBef>
                <a:spcPts val="0"/>
              </a:spcBef>
              <a:spcAft>
                <a:spcPts val="0"/>
              </a:spcAft>
              <a:buClr>
                <a:schemeClr val="dk1"/>
              </a:buClr>
              <a:buSzPts val="2300"/>
              <a:buFont typeface="Arial"/>
              <a:buChar char="•"/>
            </a:pPr>
            <a:r>
              <a:rPr lang="en-US" sz="2300" b="1" i="0" u="none" strike="noStrike" cap="none">
                <a:solidFill>
                  <a:schemeClr val="dk1"/>
                </a:solidFill>
                <a:latin typeface="Times New Roman"/>
                <a:ea typeface="Times New Roman"/>
                <a:cs typeface="Times New Roman"/>
                <a:sym typeface="Times New Roman"/>
              </a:rPr>
              <a:t> MVD-15 </a:t>
            </a:r>
            <a:r>
              <a:rPr lang="en-US" sz="2300" b="1" i="1" u="sng" strike="noStrike" cap="none">
                <a:solidFill>
                  <a:srgbClr val="C00000"/>
                </a:solidFill>
                <a:latin typeface="Times New Roman"/>
                <a:ea typeface="Times New Roman"/>
                <a:cs typeface="Times New Roman"/>
                <a:sym typeface="Times New Roman"/>
              </a:rPr>
              <a:t>must</a:t>
            </a:r>
            <a:r>
              <a:rPr lang="en-US" sz="2300" b="1" i="0" u="none" strike="noStrike" cap="none">
                <a:solidFill>
                  <a:schemeClr val="dk1"/>
                </a:solidFill>
                <a:latin typeface="Times New Roman"/>
                <a:ea typeface="Times New Roman"/>
                <a:cs typeface="Times New Roman"/>
                <a:sym typeface="Times New Roman"/>
              </a:rPr>
              <a:t> be legible!</a:t>
            </a:r>
            <a:endParaRPr/>
          </a:p>
          <a:p>
            <a:pPr marL="0" marR="0" lvl="1" indent="0" algn="l" rtl="0">
              <a:spcBef>
                <a:spcPts val="0"/>
              </a:spcBef>
              <a:spcAft>
                <a:spcPts val="0"/>
              </a:spcAft>
              <a:buNone/>
            </a:pPr>
            <a:endParaRPr sz="2300" b="1" i="0" u="none" strike="noStrike" cap="none">
              <a:solidFill>
                <a:schemeClr val="dk1"/>
              </a:solidFill>
              <a:latin typeface="Times New Roman"/>
              <a:ea typeface="Times New Roman"/>
              <a:cs typeface="Times New Roman"/>
              <a:sym typeface="Times New Roman"/>
            </a:endParaRPr>
          </a:p>
          <a:p>
            <a:pPr marL="342900" marR="0" lvl="0" indent="-342900" algn="l" rtl="0">
              <a:spcBef>
                <a:spcPts val="0"/>
              </a:spcBef>
              <a:spcAft>
                <a:spcPts val="0"/>
              </a:spcAft>
              <a:buClr>
                <a:schemeClr val="dk1"/>
              </a:buClr>
              <a:buSzPts val="2300"/>
              <a:buFont typeface="Arial"/>
              <a:buChar char="•"/>
            </a:pPr>
            <a:r>
              <a:rPr lang="en-US" sz="2300" b="1">
                <a:solidFill>
                  <a:schemeClr val="dk1"/>
                </a:solidFill>
                <a:latin typeface="Times New Roman"/>
                <a:ea typeface="Times New Roman"/>
                <a:cs typeface="Times New Roman"/>
                <a:sym typeface="Times New Roman"/>
              </a:rPr>
              <a:t> The white and/or pink copy (s) </a:t>
            </a:r>
            <a:r>
              <a:rPr lang="en-US" sz="2300" b="1" i="1" u="sng">
                <a:solidFill>
                  <a:srgbClr val="C00000"/>
                </a:solidFill>
                <a:latin typeface="Times New Roman"/>
                <a:ea typeface="Times New Roman"/>
                <a:cs typeface="Times New Roman"/>
                <a:sym typeface="Times New Roman"/>
              </a:rPr>
              <a:t>must</a:t>
            </a:r>
            <a:r>
              <a:rPr lang="en-US" sz="2300" b="1">
                <a:solidFill>
                  <a:schemeClr val="dk1"/>
                </a:solidFill>
                <a:latin typeface="Times New Roman"/>
                <a:ea typeface="Times New Roman"/>
                <a:cs typeface="Times New Roman"/>
                <a:sym typeface="Times New Roman"/>
              </a:rPr>
              <a:t> be kept for five (5) </a:t>
            </a:r>
            <a:endParaRPr/>
          </a:p>
          <a:p>
            <a:pPr marL="0" marR="0" lvl="0" indent="0" algn="l" rtl="0">
              <a:spcBef>
                <a:spcPts val="0"/>
              </a:spcBef>
              <a:spcAft>
                <a:spcPts val="0"/>
              </a:spcAft>
              <a:buNone/>
            </a:pPr>
            <a:r>
              <a:rPr lang="en-US" sz="2300" b="1">
                <a:solidFill>
                  <a:schemeClr val="dk1"/>
                </a:solidFill>
                <a:latin typeface="Times New Roman"/>
                <a:ea typeface="Times New Roman"/>
                <a:cs typeface="Times New Roman"/>
                <a:sym typeface="Times New Roman"/>
              </a:rPr>
              <a:t>      years.</a:t>
            </a:r>
            <a:endParaRPr/>
          </a:p>
          <a:p>
            <a:pPr marL="0" marR="0" lvl="0" indent="0" algn="l" rtl="0">
              <a:spcBef>
                <a:spcPts val="0"/>
              </a:spcBef>
              <a:spcAft>
                <a:spcPts val="0"/>
              </a:spcAft>
              <a:buNone/>
            </a:pPr>
            <a:endParaRPr sz="2300" b="1" i="1">
              <a:solidFill>
                <a:schemeClr val="dk1"/>
              </a:solidFill>
              <a:latin typeface="Times New Roman"/>
              <a:ea typeface="Times New Roman"/>
              <a:cs typeface="Times New Roman"/>
              <a:sym typeface="Times New Roman"/>
            </a:endParaRPr>
          </a:p>
          <a:p>
            <a:pPr marL="342900" marR="0" lvl="0" indent="-342900" algn="l" rtl="0">
              <a:spcBef>
                <a:spcPts val="0"/>
              </a:spcBef>
              <a:spcAft>
                <a:spcPts val="0"/>
              </a:spcAft>
              <a:buClr>
                <a:schemeClr val="dk1"/>
              </a:buClr>
              <a:buSzPts val="2300"/>
              <a:buFont typeface="Arial"/>
              <a:buChar char="•"/>
            </a:pPr>
            <a:r>
              <a:rPr lang="en-US" sz="2300" b="1">
                <a:solidFill>
                  <a:schemeClr val="dk1"/>
                </a:solidFill>
                <a:latin typeface="Times New Roman"/>
                <a:ea typeface="Times New Roman"/>
                <a:cs typeface="Times New Roman"/>
                <a:sym typeface="Times New Roman"/>
              </a:rPr>
              <a:t> The yellow copy is given to the buyer.</a:t>
            </a:r>
            <a:endParaRPr/>
          </a:p>
          <a:p>
            <a:pPr marL="0" marR="0" lvl="0" indent="0" algn="l" rtl="0">
              <a:spcBef>
                <a:spcPts val="0"/>
              </a:spcBef>
              <a:spcAft>
                <a:spcPts val="0"/>
              </a:spcAft>
              <a:buNone/>
            </a:pPr>
            <a:endParaRPr sz="2300" b="1">
              <a:solidFill>
                <a:schemeClr val="dk1"/>
              </a:solidFill>
              <a:latin typeface="Times New Roman"/>
              <a:ea typeface="Times New Roman"/>
              <a:cs typeface="Times New Roman"/>
              <a:sym typeface="Times New Roman"/>
            </a:endParaRPr>
          </a:p>
          <a:p>
            <a:pPr marL="342900" marR="0" lvl="0" indent="-342900" algn="l" rtl="0">
              <a:spcBef>
                <a:spcPts val="0"/>
              </a:spcBef>
              <a:spcAft>
                <a:spcPts val="0"/>
              </a:spcAft>
              <a:buClr>
                <a:schemeClr val="dk1"/>
              </a:buClr>
              <a:buSzPts val="2300"/>
              <a:buFont typeface="Arial"/>
              <a:buChar char="•"/>
            </a:pPr>
            <a:r>
              <a:rPr lang="en-US" sz="2300" b="1">
                <a:solidFill>
                  <a:schemeClr val="dk1"/>
                </a:solidFill>
                <a:latin typeface="Times New Roman"/>
                <a:ea typeface="Times New Roman"/>
                <a:cs typeface="Times New Roman"/>
                <a:sym typeface="Times New Roman"/>
              </a:rPr>
              <a:t> Please do not cross out, white out, write over, </a:t>
            </a:r>
            <a:endParaRPr/>
          </a:p>
          <a:p>
            <a:pPr marL="0" marR="0" lvl="0" indent="0" algn="l" rtl="0">
              <a:spcBef>
                <a:spcPts val="0"/>
              </a:spcBef>
              <a:spcAft>
                <a:spcPts val="0"/>
              </a:spcAft>
              <a:buNone/>
            </a:pPr>
            <a:r>
              <a:rPr lang="en-US" sz="2300" b="1">
                <a:solidFill>
                  <a:schemeClr val="dk1"/>
                </a:solidFill>
                <a:latin typeface="Times New Roman"/>
                <a:ea typeface="Times New Roman"/>
                <a:cs typeface="Times New Roman"/>
                <a:sym typeface="Times New Roman"/>
              </a:rPr>
              <a:t>     strike over, erase etc.  </a:t>
            </a:r>
            <a:endParaRPr/>
          </a:p>
          <a:p>
            <a:pPr marL="0" marR="0" lvl="0" indent="0" algn="l" rtl="0">
              <a:spcBef>
                <a:spcPts val="0"/>
              </a:spcBef>
              <a:spcAft>
                <a:spcPts val="0"/>
              </a:spcAft>
              <a:buClr>
                <a:schemeClr val="dk1"/>
              </a:buClr>
              <a:buSzPts val="2300"/>
              <a:buFont typeface="Noto Sans Symbols"/>
              <a:buNone/>
            </a:pPr>
            <a:r>
              <a:rPr lang="en-US" sz="2300" b="1" i="1">
                <a:solidFill>
                  <a:schemeClr val="dk1"/>
                </a:solidFill>
                <a:latin typeface="Times New Roman"/>
                <a:ea typeface="Times New Roman"/>
                <a:cs typeface="Times New Roman"/>
                <a:sym typeface="Times New Roman"/>
              </a:rPr>
              <a:t>      </a:t>
            </a:r>
            <a:r>
              <a:rPr lang="en-US" sz="2300" b="1" i="1" u="sng">
                <a:solidFill>
                  <a:schemeClr val="dk1"/>
                </a:solidFill>
                <a:latin typeface="Times New Roman"/>
                <a:ea typeface="Times New Roman"/>
                <a:cs typeface="Times New Roman"/>
                <a:sym typeface="Times New Roman"/>
              </a:rPr>
              <a:t>If an error occurs, please redo the form</a:t>
            </a:r>
            <a:r>
              <a:rPr lang="en-US" sz="2300" b="1" i="1">
                <a:solidFill>
                  <a:schemeClr val="dk1"/>
                </a:solidFill>
                <a:latin typeface="Times New Roman"/>
                <a:ea typeface="Times New Roman"/>
                <a:cs typeface="Times New Roman"/>
                <a:sym typeface="Times New Roman"/>
              </a:rPr>
              <a:t>.</a:t>
            </a:r>
            <a:endParaRPr/>
          </a:p>
          <a:p>
            <a:pPr marL="0" marR="0" lvl="0" indent="0" algn="l" rtl="0">
              <a:spcBef>
                <a:spcPts val="0"/>
              </a:spcBef>
              <a:spcAft>
                <a:spcPts val="0"/>
              </a:spcAft>
              <a:buClr>
                <a:schemeClr val="dk1"/>
              </a:buClr>
              <a:buSzPts val="2300"/>
              <a:buFont typeface="Noto Sans Symbols"/>
              <a:buNone/>
            </a:pPr>
            <a:endParaRPr sz="2300" b="1" i="1">
              <a:solidFill>
                <a:schemeClr val="dk1"/>
              </a:solidFill>
              <a:latin typeface="Times New Roman"/>
              <a:ea typeface="Times New Roman"/>
              <a:cs typeface="Times New Roman"/>
              <a:sym typeface="Times New Roman"/>
            </a:endParaRPr>
          </a:p>
        </p:txBody>
      </p:sp>
      <p:pic>
        <p:nvPicPr>
          <p:cNvPr id="451" name="Google Shape;451;p52"/>
          <p:cNvPicPr preferRelativeResize="0"/>
          <p:nvPr/>
        </p:nvPicPr>
        <p:blipFill rotWithShape="1">
          <a:blip r:embed="rId3">
            <a:alphaModFix/>
          </a:blip>
          <a:srcRect/>
          <a:stretch/>
        </p:blipFill>
        <p:spPr>
          <a:xfrm>
            <a:off x="5644182" y="228600"/>
            <a:ext cx="2881312" cy="163545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55"/>
        <p:cNvGrpSpPr/>
        <p:nvPr/>
      </p:nvGrpSpPr>
      <p:grpSpPr>
        <a:xfrm>
          <a:off x="0" y="0"/>
          <a:ext cx="0" cy="0"/>
          <a:chOff x="0" y="0"/>
          <a:chExt cx="0" cy="0"/>
        </a:xfrm>
      </p:grpSpPr>
      <p:sp>
        <p:nvSpPr>
          <p:cNvPr id="456" name="Google Shape;456;p53"/>
          <p:cNvSpPr txBox="1">
            <a:spLocks noGrp="1"/>
          </p:cNvSpPr>
          <p:nvPr>
            <p:ph type="title"/>
          </p:nvPr>
        </p:nvSpPr>
        <p:spPr>
          <a:xfrm>
            <a:off x="838200" y="0"/>
            <a:ext cx="7467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chemeClr val="dk1"/>
                </a:solidFill>
                <a:latin typeface="Times New Roman"/>
                <a:ea typeface="Times New Roman"/>
                <a:cs typeface="Times New Roman"/>
                <a:sym typeface="Times New Roman"/>
              </a:rPr>
              <a:t>          Temporary Registration Plates</a:t>
            </a:r>
            <a:endParaRPr/>
          </a:p>
        </p:txBody>
      </p:sp>
      <p:sp>
        <p:nvSpPr>
          <p:cNvPr id="457" name="Google Shape;457;p53"/>
          <p:cNvSpPr txBox="1"/>
          <p:nvPr/>
        </p:nvSpPr>
        <p:spPr>
          <a:xfrm>
            <a:off x="952506" y="760673"/>
            <a:ext cx="7239000" cy="6371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Noto Sans Symbols"/>
              <a:buNone/>
            </a:pPr>
            <a:endParaRPr sz="2400" b="1">
              <a:solidFill>
                <a:schemeClr val="dk1"/>
              </a:solidFill>
              <a:latin typeface="Times New Roman"/>
              <a:ea typeface="Times New Roman"/>
              <a:cs typeface="Times New Roman"/>
              <a:sym typeface="Times New Roman"/>
            </a:endParaRPr>
          </a:p>
          <a:p>
            <a:pPr marL="0" marR="0" lvl="0" indent="-152400" algn="l" rtl="0">
              <a:spcBef>
                <a:spcPts val="1200"/>
              </a:spcBef>
              <a:spcAft>
                <a:spcPts val="0"/>
              </a:spcAft>
              <a:buClr>
                <a:schemeClr val="dk1"/>
              </a:buClr>
              <a:buSzPts val="2400"/>
              <a:buFont typeface="Noto Sans Symbols"/>
              <a:buChar char="🡺"/>
            </a:pPr>
            <a:r>
              <a:rPr lang="en-US" sz="2400" b="1">
                <a:solidFill>
                  <a:schemeClr val="dk1"/>
                </a:solidFill>
                <a:latin typeface="Times New Roman"/>
                <a:ea typeface="Times New Roman"/>
                <a:cs typeface="Times New Roman"/>
                <a:sym typeface="Times New Roman"/>
              </a:rPr>
              <a:t>Dealers </a:t>
            </a:r>
            <a:r>
              <a:rPr lang="en-US" sz="2400" b="1" i="1" u="sng">
                <a:solidFill>
                  <a:srgbClr val="C00000"/>
                </a:solidFill>
                <a:latin typeface="Times New Roman"/>
                <a:ea typeface="Times New Roman"/>
                <a:cs typeface="Times New Roman"/>
                <a:sym typeface="Times New Roman"/>
              </a:rPr>
              <a:t>must</a:t>
            </a:r>
            <a:r>
              <a:rPr lang="en-US" sz="2400" b="1" i="1">
                <a:solidFill>
                  <a:srgbClr val="A50021"/>
                </a:solidFill>
                <a:latin typeface="Times New Roman"/>
                <a:ea typeface="Times New Roman"/>
                <a:cs typeface="Times New Roman"/>
                <a:sym typeface="Times New Roman"/>
              </a:rPr>
              <a:t> </a:t>
            </a:r>
            <a:r>
              <a:rPr lang="en-US" sz="2400" b="1">
                <a:solidFill>
                  <a:schemeClr val="dk1"/>
                </a:solidFill>
                <a:latin typeface="Times New Roman"/>
                <a:ea typeface="Times New Roman"/>
                <a:cs typeface="Times New Roman"/>
                <a:sym typeface="Times New Roman"/>
              </a:rPr>
              <a:t>keep a written record of temporary plates, including all destroyed or voided plates.</a:t>
            </a:r>
            <a:endParaRPr/>
          </a:p>
          <a:p>
            <a:pPr marL="0" marR="0" lvl="0" indent="-152400" algn="l" rtl="0">
              <a:spcBef>
                <a:spcPts val="1200"/>
              </a:spcBef>
              <a:spcAft>
                <a:spcPts val="0"/>
              </a:spcAft>
              <a:buClr>
                <a:schemeClr val="dk1"/>
              </a:buClr>
              <a:buSzPts val="2400"/>
              <a:buFont typeface="Noto Sans Symbols"/>
              <a:buChar char="🡺"/>
            </a:pPr>
            <a:r>
              <a:rPr lang="en-US" sz="2400" b="1">
                <a:solidFill>
                  <a:schemeClr val="dk1"/>
                </a:solidFill>
                <a:latin typeface="Times New Roman"/>
                <a:ea typeface="Times New Roman"/>
                <a:cs typeface="Times New Roman"/>
                <a:sym typeface="Times New Roman"/>
              </a:rPr>
              <a:t>Please do not share your inventory with other dealers. These plates have been assigned solely to your dealership</a:t>
            </a:r>
            <a:r>
              <a:rPr lang="en-US" sz="2000" b="1">
                <a:solidFill>
                  <a:schemeClr val="dk1"/>
                </a:solidFill>
                <a:latin typeface="Times New Roman"/>
                <a:ea typeface="Times New Roman"/>
                <a:cs typeface="Times New Roman"/>
                <a:sym typeface="Times New Roman"/>
              </a:rPr>
              <a:t>.</a:t>
            </a:r>
            <a:endParaRPr/>
          </a:p>
          <a:p>
            <a:pPr marL="0" marR="0" lvl="0" indent="-152400" algn="l" rtl="0">
              <a:spcBef>
                <a:spcPts val="1200"/>
              </a:spcBef>
              <a:spcAft>
                <a:spcPts val="0"/>
              </a:spcAft>
              <a:buClr>
                <a:schemeClr val="dk1"/>
              </a:buClr>
              <a:buSzPts val="2400"/>
              <a:buFont typeface="Noto Sans Symbols"/>
              <a:buChar char="🡺"/>
            </a:pPr>
            <a:r>
              <a:rPr lang="en-US" sz="2400" b="1">
                <a:solidFill>
                  <a:schemeClr val="dk1"/>
                </a:solidFill>
                <a:latin typeface="Times New Roman"/>
                <a:ea typeface="Times New Roman"/>
                <a:cs typeface="Times New Roman"/>
                <a:sym typeface="Times New Roman"/>
              </a:rPr>
              <a:t>Only the Dealer Division at BMV can authorize expiration extensions beyond the valid 14 days.</a:t>
            </a:r>
            <a:endParaRPr/>
          </a:p>
          <a:p>
            <a:pPr marL="0" marR="0" lvl="0" indent="-152400" algn="l" rtl="0">
              <a:spcBef>
                <a:spcPts val="1200"/>
              </a:spcBef>
              <a:spcAft>
                <a:spcPts val="0"/>
              </a:spcAft>
              <a:buClr>
                <a:schemeClr val="dk1"/>
              </a:buClr>
              <a:buSzPts val="2400"/>
              <a:buFont typeface="Noto Sans Symbols"/>
              <a:buChar char="🡺"/>
            </a:pPr>
            <a:r>
              <a:rPr lang="en-US" sz="2400" b="1">
                <a:solidFill>
                  <a:schemeClr val="dk1"/>
                </a:solidFill>
                <a:latin typeface="Times New Roman"/>
                <a:ea typeface="Times New Roman"/>
                <a:cs typeface="Times New Roman"/>
                <a:sym typeface="Times New Roman"/>
              </a:rPr>
              <a:t>Temporary Plates cost $1 each and can be obtained at any BMV Branch Office or the Stockroom</a:t>
            </a:r>
            <a:r>
              <a:rPr lang="en-US" sz="2000" b="1">
                <a:solidFill>
                  <a:schemeClr val="dk1"/>
                </a:solidFill>
                <a:latin typeface="Times New Roman"/>
                <a:ea typeface="Times New Roman"/>
                <a:cs typeface="Times New Roman"/>
                <a:sym typeface="Times New Roman"/>
              </a:rPr>
              <a:t>.</a:t>
            </a:r>
            <a:endParaRPr/>
          </a:p>
          <a:p>
            <a:pPr marL="0" marR="0" lvl="0" indent="-152400" algn="l" rtl="0">
              <a:spcBef>
                <a:spcPts val="1200"/>
              </a:spcBef>
              <a:spcAft>
                <a:spcPts val="0"/>
              </a:spcAft>
              <a:buClr>
                <a:schemeClr val="dk1"/>
              </a:buClr>
              <a:buSzPts val="2400"/>
              <a:buFont typeface="Noto Sans Symbols"/>
              <a:buChar char="🡺"/>
            </a:pPr>
            <a:r>
              <a:rPr lang="en-US" sz="2400" b="1">
                <a:solidFill>
                  <a:schemeClr val="dk1"/>
                </a:solidFill>
                <a:latin typeface="Times New Roman"/>
                <a:ea typeface="Times New Roman"/>
                <a:cs typeface="Times New Roman"/>
                <a:sym typeface="Times New Roman"/>
              </a:rPr>
              <a:t>Temporary plates ordered by phone with a cc must be in increments of 25.</a:t>
            </a:r>
            <a:endParaRPr/>
          </a:p>
          <a:p>
            <a:pPr marL="342900" marR="0" lvl="0" indent="-342900" algn="l" rtl="0">
              <a:spcBef>
                <a:spcPts val="1000"/>
              </a:spcBef>
              <a:spcAft>
                <a:spcPts val="0"/>
              </a:spcAft>
              <a:buClr>
                <a:srgbClr val="C00000"/>
              </a:buClr>
              <a:buSzPts val="2000"/>
              <a:buFont typeface="Arial"/>
              <a:buChar char="•"/>
            </a:pPr>
            <a:r>
              <a:rPr lang="en-US" sz="2000" b="1">
                <a:solidFill>
                  <a:srgbClr val="C00000"/>
                </a:solidFill>
                <a:latin typeface="Times New Roman"/>
                <a:ea typeface="Times New Roman"/>
                <a:cs typeface="Times New Roman"/>
                <a:sym typeface="Times New Roman"/>
              </a:rPr>
              <a:t>Please bring a copy of your Dealer License and Identification.</a:t>
            </a:r>
            <a:endParaRPr sz="2000" b="1">
              <a:solidFill>
                <a:schemeClr val="dk1"/>
              </a:solidFill>
              <a:latin typeface="Times New Roman"/>
              <a:ea typeface="Times New Roman"/>
              <a:cs typeface="Times New Roman"/>
              <a:sym typeface="Times New Roman"/>
            </a:endParaRPr>
          </a:p>
          <a:p>
            <a:pPr marL="342900" marR="0" lvl="0" indent="-215900" algn="l" rtl="0">
              <a:spcBef>
                <a:spcPts val="1000"/>
              </a:spcBef>
              <a:spcAft>
                <a:spcPts val="0"/>
              </a:spcAft>
              <a:buClr>
                <a:schemeClr val="dk1"/>
              </a:buClr>
              <a:buSzPts val="2000"/>
              <a:buFont typeface="Arial"/>
              <a:buNone/>
            </a:pPr>
            <a:endParaRPr sz="2000" b="1">
              <a:solidFill>
                <a:srgbClr val="C00000"/>
              </a:solidFill>
              <a:latin typeface="Times New Roman"/>
              <a:ea typeface="Times New Roman"/>
              <a:cs typeface="Times New Roman"/>
              <a:sym typeface="Times New Roman"/>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61"/>
        <p:cNvGrpSpPr/>
        <p:nvPr/>
      </p:nvGrpSpPr>
      <p:grpSpPr>
        <a:xfrm>
          <a:off x="0" y="0"/>
          <a:ext cx="0" cy="0"/>
          <a:chOff x="0" y="0"/>
          <a:chExt cx="0" cy="0"/>
        </a:xfrm>
      </p:grpSpPr>
      <p:sp>
        <p:nvSpPr>
          <p:cNvPr id="462" name="Google Shape;462;p54"/>
          <p:cNvSpPr txBox="1">
            <a:spLocks noGrp="1"/>
          </p:cNvSpPr>
          <p:nvPr>
            <p:ph type="title"/>
          </p:nvPr>
        </p:nvSpPr>
        <p:spPr>
          <a:xfrm>
            <a:off x="838200" y="0"/>
            <a:ext cx="7467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chemeClr val="dk1"/>
                </a:solidFill>
                <a:latin typeface="Times New Roman"/>
                <a:ea typeface="Times New Roman"/>
                <a:cs typeface="Times New Roman"/>
                <a:sym typeface="Times New Roman"/>
              </a:rPr>
              <a:t>          Temporary Registration Plates</a:t>
            </a:r>
            <a:endParaRPr/>
          </a:p>
        </p:txBody>
      </p:sp>
      <p:sp>
        <p:nvSpPr>
          <p:cNvPr id="463" name="Google Shape;463;p54"/>
          <p:cNvSpPr txBox="1"/>
          <p:nvPr/>
        </p:nvSpPr>
        <p:spPr>
          <a:xfrm>
            <a:off x="952494" y="905950"/>
            <a:ext cx="7239000" cy="6371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Noto Sans Symbols"/>
              <a:buNone/>
            </a:pPr>
            <a:endParaRPr sz="2400" b="1">
              <a:solidFill>
                <a:schemeClr val="dk1"/>
              </a:solidFill>
              <a:latin typeface="Times New Roman"/>
              <a:ea typeface="Times New Roman"/>
              <a:cs typeface="Times New Roman"/>
              <a:sym typeface="Times New Roman"/>
            </a:endParaRPr>
          </a:p>
          <a:p>
            <a:pPr marL="0" marR="0" lvl="0" indent="0" algn="l" rtl="0">
              <a:spcBef>
                <a:spcPts val="1200"/>
              </a:spcBef>
              <a:spcAft>
                <a:spcPts val="0"/>
              </a:spcAft>
              <a:buClr>
                <a:schemeClr val="dk1"/>
              </a:buClr>
              <a:buSzPts val="2400"/>
              <a:buFont typeface="Noto Sans Symbols"/>
              <a:buNone/>
            </a:pPr>
            <a:endParaRPr sz="2400" b="1">
              <a:solidFill>
                <a:schemeClr val="dk1"/>
              </a:solidFill>
              <a:latin typeface="Times New Roman"/>
              <a:ea typeface="Times New Roman"/>
              <a:cs typeface="Times New Roman"/>
              <a:sym typeface="Times New Roman"/>
            </a:endParaRPr>
          </a:p>
          <a:p>
            <a:pPr marL="0" marR="0" lvl="0" indent="0" algn="l" rtl="0">
              <a:spcBef>
                <a:spcPts val="1200"/>
              </a:spcBef>
              <a:spcAft>
                <a:spcPts val="0"/>
              </a:spcAft>
              <a:buClr>
                <a:schemeClr val="dk1"/>
              </a:buClr>
              <a:buSzPts val="2400"/>
              <a:buFont typeface="Noto Sans Symbols"/>
              <a:buNone/>
            </a:pPr>
            <a:endParaRPr sz="2400" b="1">
              <a:solidFill>
                <a:schemeClr val="dk1"/>
              </a:solidFill>
              <a:latin typeface="Times New Roman"/>
              <a:ea typeface="Times New Roman"/>
              <a:cs typeface="Times New Roman"/>
              <a:sym typeface="Times New Roman"/>
            </a:endParaRPr>
          </a:p>
          <a:p>
            <a:pPr marL="0" marR="0" lvl="0" indent="0" algn="l" rtl="0">
              <a:spcBef>
                <a:spcPts val="1200"/>
              </a:spcBef>
              <a:spcAft>
                <a:spcPts val="0"/>
              </a:spcAft>
              <a:buClr>
                <a:schemeClr val="dk1"/>
              </a:buClr>
              <a:buSzPts val="2400"/>
              <a:buFont typeface="Noto Sans Symbols"/>
              <a:buNone/>
            </a:pPr>
            <a:endParaRPr sz="2400" b="1">
              <a:solidFill>
                <a:schemeClr val="dk1"/>
              </a:solidFill>
              <a:latin typeface="Times New Roman"/>
              <a:ea typeface="Times New Roman"/>
              <a:cs typeface="Times New Roman"/>
              <a:sym typeface="Times New Roman"/>
            </a:endParaRPr>
          </a:p>
          <a:p>
            <a:pPr marL="0" marR="0" lvl="0" indent="0" algn="l" rtl="0">
              <a:spcBef>
                <a:spcPts val="1200"/>
              </a:spcBef>
              <a:spcAft>
                <a:spcPts val="0"/>
              </a:spcAft>
              <a:buClr>
                <a:schemeClr val="dk1"/>
              </a:buClr>
              <a:buSzPts val="2400"/>
              <a:buFont typeface="Noto Sans Symbols"/>
              <a:buNone/>
            </a:pPr>
            <a:endParaRPr sz="2400" b="1">
              <a:solidFill>
                <a:schemeClr val="dk1"/>
              </a:solidFill>
              <a:latin typeface="Times New Roman"/>
              <a:ea typeface="Times New Roman"/>
              <a:cs typeface="Times New Roman"/>
              <a:sym typeface="Times New Roman"/>
            </a:endParaRPr>
          </a:p>
          <a:p>
            <a:pPr marL="0" marR="0" lvl="0" indent="0" algn="l" rtl="0">
              <a:spcBef>
                <a:spcPts val="1200"/>
              </a:spcBef>
              <a:spcAft>
                <a:spcPts val="0"/>
              </a:spcAft>
              <a:buClr>
                <a:schemeClr val="dk1"/>
              </a:buClr>
              <a:buSzPts val="2400"/>
              <a:buFont typeface="Noto Sans Symbols"/>
              <a:buNone/>
            </a:pPr>
            <a:endParaRPr sz="2400" b="1">
              <a:solidFill>
                <a:schemeClr val="dk1"/>
              </a:solidFill>
              <a:latin typeface="Times New Roman"/>
              <a:ea typeface="Times New Roman"/>
              <a:cs typeface="Times New Roman"/>
              <a:sym typeface="Times New Roman"/>
            </a:endParaRPr>
          </a:p>
          <a:p>
            <a:pPr marL="0" marR="0" lvl="0" indent="0" algn="l" rtl="0">
              <a:spcBef>
                <a:spcPts val="1200"/>
              </a:spcBef>
              <a:spcAft>
                <a:spcPts val="0"/>
              </a:spcAft>
              <a:buClr>
                <a:schemeClr val="dk1"/>
              </a:buClr>
              <a:buSzPts val="2400"/>
              <a:buFont typeface="Noto Sans Symbols"/>
              <a:buNone/>
            </a:pPr>
            <a:endParaRPr sz="2400" b="1">
              <a:solidFill>
                <a:schemeClr val="dk1"/>
              </a:solidFill>
              <a:latin typeface="Times New Roman"/>
              <a:ea typeface="Times New Roman"/>
              <a:cs typeface="Times New Roman"/>
              <a:sym typeface="Times New Roman"/>
            </a:endParaRPr>
          </a:p>
          <a:p>
            <a:pPr marL="0" marR="0" lvl="0" indent="0" algn="l" rtl="0">
              <a:spcBef>
                <a:spcPts val="1200"/>
              </a:spcBef>
              <a:spcAft>
                <a:spcPts val="0"/>
              </a:spcAft>
              <a:buClr>
                <a:schemeClr val="dk1"/>
              </a:buClr>
              <a:buSzPts val="2400"/>
              <a:buFont typeface="Noto Sans Symbols"/>
              <a:buNone/>
            </a:pPr>
            <a:endParaRPr sz="2400" b="1">
              <a:solidFill>
                <a:schemeClr val="dk1"/>
              </a:solidFill>
              <a:latin typeface="Times New Roman"/>
              <a:ea typeface="Times New Roman"/>
              <a:cs typeface="Times New Roman"/>
              <a:sym typeface="Times New Roman"/>
            </a:endParaRPr>
          </a:p>
          <a:p>
            <a:pPr marL="0" marR="0" lvl="0" indent="0" algn="l" rtl="0">
              <a:spcBef>
                <a:spcPts val="1200"/>
              </a:spcBef>
              <a:spcAft>
                <a:spcPts val="0"/>
              </a:spcAft>
              <a:buClr>
                <a:schemeClr val="dk1"/>
              </a:buClr>
              <a:buSzPts val="2400"/>
              <a:buFont typeface="Noto Sans Symbols"/>
              <a:buNone/>
            </a:pPr>
            <a:endParaRPr sz="2400" b="1">
              <a:solidFill>
                <a:schemeClr val="dk1"/>
              </a:solidFill>
              <a:latin typeface="Times New Roman"/>
              <a:ea typeface="Times New Roman"/>
              <a:cs typeface="Times New Roman"/>
              <a:sym typeface="Times New Roman"/>
            </a:endParaRPr>
          </a:p>
          <a:p>
            <a:pPr marL="0" marR="0" lvl="0" indent="0" algn="l" rtl="0">
              <a:spcBef>
                <a:spcPts val="700"/>
              </a:spcBef>
              <a:spcAft>
                <a:spcPts val="0"/>
              </a:spcAft>
              <a:buNone/>
            </a:pPr>
            <a:endParaRPr sz="1400" b="1">
              <a:solidFill>
                <a:schemeClr val="dk1"/>
              </a:solidFill>
              <a:latin typeface="Times New Roman"/>
              <a:ea typeface="Times New Roman"/>
              <a:cs typeface="Times New Roman"/>
              <a:sym typeface="Times New Roman"/>
            </a:endParaRPr>
          </a:p>
          <a:p>
            <a:pPr marL="0" marR="0" lvl="0" indent="0" algn="ctr" rtl="0">
              <a:spcBef>
                <a:spcPts val="300"/>
              </a:spcBef>
              <a:spcAft>
                <a:spcPts val="0"/>
              </a:spcAft>
              <a:buNone/>
            </a:pPr>
            <a:r>
              <a:rPr lang="en-US" sz="2000" b="1">
                <a:solidFill>
                  <a:srgbClr val="C00000"/>
                </a:solidFill>
                <a:latin typeface="Times New Roman"/>
                <a:ea typeface="Times New Roman"/>
                <a:cs typeface="Times New Roman"/>
                <a:sym typeface="Times New Roman"/>
              </a:rPr>
              <a:t>  Dealers must submit their temporary plate log annually </a:t>
            </a:r>
            <a:endParaRPr/>
          </a:p>
          <a:p>
            <a:pPr marL="0" marR="0" lvl="0" indent="0" algn="ctr" rtl="0">
              <a:spcBef>
                <a:spcPts val="300"/>
              </a:spcBef>
              <a:spcAft>
                <a:spcPts val="0"/>
              </a:spcAft>
              <a:buNone/>
            </a:pPr>
            <a:r>
              <a:rPr lang="en-US" sz="2000" b="1">
                <a:solidFill>
                  <a:srgbClr val="C00000"/>
                </a:solidFill>
                <a:latin typeface="Times New Roman"/>
                <a:ea typeface="Times New Roman"/>
                <a:cs typeface="Times New Roman"/>
                <a:sym typeface="Times New Roman"/>
              </a:rPr>
              <a:t>with license renewals.</a:t>
            </a:r>
            <a:endParaRPr sz="2000" b="1">
              <a:solidFill>
                <a:schemeClr val="dk1"/>
              </a:solidFill>
              <a:latin typeface="Times New Roman"/>
              <a:ea typeface="Times New Roman"/>
              <a:cs typeface="Times New Roman"/>
              <a:sym typeface="Times New Roman"/>
            </a:endParaRPr>
          </a:p>
          <a:p>
            <a:pPr marL="342900" marR="0" lvl="0" indent="-215900" algn="l" rtl="0">
              <a:spcBef>
                <a:spcPts val="1000"/>
              </a:spcBef>
              <a:spcAft>
                <a:spcPts val="0"/>
              </a:spcAft>
              <a:buClr>
                <a:schemeClr val="dk1"/>
              </a:buClr>
              <a:buSzPts val="2000"/>
              <a:buFont typeface="Arial"/>
              <a:buNone/>
            </a:pPr>
            <a:endParaRPr sz="2000" b="1">
              <a:solidFill>
                <a:srgbClr val="C00000"/>
              </a:solidFill>
              <a:latin typeface="Times New Roman"/>
              <a:ea typeface="Times New Roman"/>
              <a:cs typeface="Times New Roman"/>
              <a:sym typeface="Times New Roman"/>
            </a:endParaRPr>
          </a:p>
        </p:txBody>
      </p:sp>
      <p:grpSp>
        <p:nvGrpSpPr>
          <p:cNvPr id="464" name="Google Shape;464;p54"/>
          <p:cNvGrpSpPr/>
          <p:nvPr/>
        </p:nvGrpSpPr>
        <p:grpSpPr>
          <a:xfrm>
            <a:off x="1257179" y="1219230"/>
            <a:ext cx="6629629" cy="4572185"/>
            <a:chOff x="1981200" y="828334"/>
            <a:chExt cx="6858000" cy="5163977"/>
          </a:xfrm>
        </p:grpSpPr>
        <p:sp>
          <p:nvSpPr>
            <p:cNvPr id="465" name="Google Shape;465;p54"/>
            <p:cNvSpPr/>
            <p:nvPr/>
          </p:nvSpPr>
          <p:spPr>
            <a:xfrm>
              <a:off x="1981200" y="828334"/>
              <a:ext cx="6858000" cy="5163977"/>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endParaRPr sz="2400" b="1" i="0" u="none" strike="noStrike" cap="none">
                <a:solidFill>
                  <a:schemeClr val="dk1"/>
                </a:solidFill>
                <a:latin typeface="Times New Roman"/>
                <a:ea typeface="Times New Roman"/>
                <a:cs typeface="Times New Roman"/>
                <a:sym typeface="Times New Roman"/>
              </a:endParaRPr>
            </a:p>
          </p:txBody>
        </p:sp>
        <p:graphicFrame>
          <p:nvGraphicFramePr>
            <p:cNvPr id="466" name="Google Shape;466;p54"/>
            <p:cNvGraphicFramePr/>
            <p:nvPr/>
          </p:nvGraphicFramePr>
          <p:xfrm>
            <a:off x="2115706" y="900839"/>
            <a:ext cx="6657976" cy="5018968"/>
          </p:xfrm>
          <a:graphic>
            <a:graphicData uri="http://schemas.openxmlformats.org/presentationml/2006/ole">
              <mc:AlternateContent xmlns:mc="http://schemas.openxmlformats.org/markup-compatibility/2006">
                <mc:Choice xmlns:v="urn:schemas-microsoft-com:vml" Requires="v">
                  <p:oleObj spid="_x0000_s5127" r:id="rId4" imgW="6657976" imgH="5018968" progId="Word.Document.12">
                    <p:embed/>
                  </p:oleObj>
                </mc:Choice>
                <mc:Fallback>
                  <p:oleObj r:id="rId4" imgW="6657976" imgH="5018968" progId="Word.Document.12">
                    <p:embed/>
                    <p:pic>
                      <p:nvPicPr>
                        <p:cNvPr id="466" name="Google Shape;466;p54"/>
                        <p:cNvPicPr preferRelativeResize="0"/>
                        <p:nvPr/>
                      </p:nvPicPr>
                      <p:blipFill rotWithShape="1">
                        <a:blip r:embed="rId5">
                          <a:alphaModFix/>
                        </a:blip>
                        <a:srcRect/>
                        <a:stretch/>
                      </p:blipFill>
                      <p:spPr>
                        <a:xfrm>
                          <a:off x="2115706" y="900839"/>
                          <a:ext cx="6657976" cy="5018968"/>
                        </a:xfrm>
                        <a:prstGeom prst="rect">
                          <a:avLst/>
                        </a:prstGeom>
                        <a:solidFill>
                          <a:schemeClr val="lt1"/>
                        </a:solidFill>
                        <a:ln>
                          <a:noFill/>
                        </a:ln>
                      </p:spPr>
                    </p:pic>
                  </p:oleObj>
                </mc:Fallback>
              </mc:AlternateContent>
            </a:graphicData>
          </a:graphic>
        </p:graphicFrame>
      </p:grpSp>
      <p:pic>
        <p:nvPicPr>
          <p:cNvPr id="5121" name="Picture 1">
            <a:extLst>
              <a:ext uri="{FF2B5EF4-FFF2-40B4-BE49-F238E27FC236}">
                <a16:creationId xmlns:a16="http://schemas.microsoft.com/office/drawing/2014/main" id="{4BE10A34-0B5C-4EBA-A795-3FA04F21B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8200" y="889000"/>
            <a:ext cx="6654800" cy="50165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70"/>
        <p:cNvGrpSpPr/>
        <p:nvPr/>
      </p:nvGrpSpPr>
      <p:grpSpPr>
        <a:xfrm>
          <a:off x="0" y="0"/>
          <a:ext cx="0" cy="0"/>
          <a:chOff x="0" y="0"/>
          <a:chExt cx="0" cy="0"/>
        </a:xfrm>
      </p:grpSpPr>
      <p:sp>
        <p:nvSpPr>
          <p:cNvPr id="471" name="Google Shape;471;p55"/>
          <p:cNvSpPr txBox="1">
            <a:spLocks noGrp="1"/>
          </p:cNvSpPr>
          <p:nvPr>
            <p:ph type="title"/>
          </p:nvPr>
        </p:nvSpPr>
        <p:spPr>
          <a:xfrm>
            <a:off x="1257300" y="42075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Record Keeping</a:t>
            </a:r>
            <a:endParaRPr/>
          </a:p>
        </p:txBody>
      </p:sp>
      <p:sp>
        <p:nvSpPr>
          <p:cNvPr id="472" name="Google Shape;472;p55"/>
          <p:cNvSpPr txBox="1">
            <a:spLocks noGrp="1"/>
          </p:cNvSpPr>
          <p:nvPr>
            <p:ph type="body" idx="1"/>
          </p:nvPr>
        </p:nvSpPr>
        <p:spPr>
          <a:xfrm>
            <a:off x="1257300" y="1744075"/>
            <a:ext cx="6629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Times New Roman"/>
              <a:buChar char="●"/>
            </a:pPr>
            <a:r>
              <a:rPr lang="en-US"/>
              <a:t>Signed copy of incoming disclosure</a:t>
            </a:r>
            <a:endParaRPr/>
          </a:p>
          <a:p>
            <a:pPr marL="342900" lvl="0" indent="-342900" algn="l" rtl="0">
              <a:lnSpc>
                <a:spcPct val="100000"/>
              </a:lnSpc>
              <a:spcBef>
                <a:spcPts val="640"/>
              </a:spcBef>
              <a:spcAft>
                <a:spcPts val="0"/>
              </a:spcAft>
              <a:buClr>
                <a:schemeClr val="dk1"/>
              </a:buClr>
              <a:buSzPts val="3200"/>
              <a:buFont typeface="Times New Roman"/>
              <a:buChar char="●"/>
            </a:pPr>
            <a:r>
              <a:rPr lang="en-US"/>
              <a:t>Signed copy of Used Car Buyer’s Guide</a:t>
            </a:r>
            <a:endParaRPr/>
          </a:p>
          <a:p>
            <a:pPr marL="342900" lvl="0" indent="-342900" algn="l" rtl="0">
              <a:lnSpc>
                <a:spcPct val="100000"/>
              </a:lnSpc>
              <a:spcBef>
                <a:spcPts val="640"/>
              </a:spcBef>
              <a:spcAft>
                <a:spcPts val="0"/>
              </a:spcAft>
              <a:buClr>
                <a:schemeClr val="dk1"/>
              </a:buClr>
              <a:buSzPts val="3200"/>
              <a:buFont typeface="Times New Roman"/>
              <a:buChar char="●"/>
            </a:pPr>
            <a:r>
              <a:rPr lang="en-US"/>
              <a:t>Must be kept for five years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76"/>
        <p:cNvGrpSpPr/>
        <p:nvPr/>
      </p:nvGrpSpPr>
      <p:grpSpPr>
        <a:xfrm>
          <a:off x="0" y="0"/>
          <a:ext cx="0" cy="0"/>
          <a:chOff x="0" y="0"/>
          <a:chExt cx="0" cy="0"/>
        </a:xfrm>
      </p:grpSpPr>
      <p:sp>
        <p:nvSpPr>
          <p:cNvPr id="477" name="Google Shape;477;p56"/>
          <p:cNvSpPr txBox="1">
            <a:spLocks noGrp="1"/>
          </p:cNvSpPr>
          <p:nvPr>
            <p:ph type="title"/>
          </p:nvPr>
        </p:nvSpPr>
        <p:spPr>
          <a:xfrm>
            <a:off x="393600" y="612925"/>
            <a:ext cx="8356800" cy="874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Can a Dealer sell an UNSAFE vehicle?</a:t>
            </a:r>
            <a:endParaRPr/>
          </a:p>
        </p:txBody>
      </p:sp>
      <p:sp>
        <p:nvSpPr>
          <p:cNvPr id="478" name="Google Shape;478;p56"/>
          <p:cNvSpPr txBox="1">
            <a:spLocks noGrp="1"/>
          </p:cNvSpPr>
          <p:nvPr>
            <p:ph type="body" idx="1"/>
          </p:nvPr>
        </p:nvSpPr>
        <p:spPr>
          <a:xfrm>
            <a:off x="898950" y="1972950"/>
            <a:ext cx="7346100" cy="4154400"/>
          </a:xfrm>
          <a:prstGeom prst="rect">
            <a:avLst/>
          </a:prstGeom>
          <a:noFill/>
          <a:ln>
            <a:noFill/>
          </a:ln>
        </p:spPr>
        <p:txBody>
          <a:bodyPr spcFirstLastPara="1" wrap="square" lIns="91425" tIns="45700" rIns="91425" bIns="45700" anchor="t" anchorCtr="0">
            <a:noAutofit/>
          </a:bodyPr>
          <a:lstStyle/>
          <a:p>
            <a:pPr marL="342900" lvl="0" indent="-342900" algn="ctr" rtl="0">
              <a:lnSpc>
                <a:spcPct val="150000"/>
              </a:lnSpc>
              <a:spcBef>
                <a:spcPts val="0"/>
              </a:spcBef>
              <a:spcAft>
                <a:spcPts val="0"/>
              </a:spcAft>
              <a:buClr>
                <a:schemeClr val="dk1"/>
              </a:buClr>
              <a:buSzPts val="3200"/>
              <a:buFont typeface="Times New Roman"/>
              <a:buNone/>
            </a:pPr>
            <a:r>
              <a:rPr lang="en-US"/>
              <a:t>YES…BUT</a:t>
            </a:r>
            <a:endParaRPr/>
          </a:p>
          <a:p>
            <a:pPr marL="0" lvl="0" indent="0" algn="ctr" rtl="0">
              <a:lnSpc>
                <a:spcPct val="150000"/>
              </a:lnSpc>
              <a:spcBef>
                <a:spcPts val="640"/>
              </a:spcBef>
              <a:spcAft>
                <a:spcPts val="0"/>
              </a:spcAft>
              <a:buNone/>
            </a:pPr>
            <a:endParaRPr sz="2600"/>
          </a:p>
          <a:p>
            <a:pPr marL="0" lvl="0" indent="0" algn="ctr" rtl="0">
              <a:lnSpc>
                <a:spcPct val="150000"/>
              </a:lnSpc>
              <a:spcBef>
                <a:spcPts val="640"/>
              </a:spcBef>
              <a:spcAft>
                <a:spcPts val="0"/>
              </a:spcAft>
              <a:buNone/>
            </a:pPr>
            <a:r>
              <a:rPr lang="en-US" sz="2600"/>
              <a:t>Must have an “Unsafe Motor Vehicle” Form</a:t>
            </a:r>
            <a:endParaRPr sz="2600"/>
          </a:p>
          <a:p>
            <a:pPr marL="0" lvl="0" indent="0" algn="ctr" rtl="0">
              <a:lnSpc>
                <a:spcPct val="110000"/>
              </a:lnSpc>
              <a:spcBef>
                <a:spcPts val="560"/>
              </a:spcBef>
              <a:spcAft>
                <a:spcPts val="0"/>
              </a:spcAft>
              <a:buNone/>
            </a:pPr>
            <a:endParaRPr sz="2600"/>
          </a:p>
          <a:p>
            <a:pPr marL="0" lvl="0" indent="0" algn="ctr" rtl="0">
              <a:lnSpc>
                <a:spcPct val="110000"/>
              </a:lnSpc>
              <a:spcBef>
                <a:spcPts val="560"/>
              </a:spcBef>
              <a:spcAft>
                <a:spcPts val="0"/>
              </a:spcAft>
              <a:buNone/>
            </a:pPr>
            <a:r>
              <a:rPr lang="en-US" sz="2600"/>
              <a:t>!!This does not mean there is no inspection!!</a:t>
            </a:r>
            <a:endParaRPr sz="2600"/>
          </a:p>
          <a:p>
            <a:pPr marL="742950" lvl="0" indent="0" algn="ctr" rtl="0">
              <a:lnSpc>
                <a:spcPct val="110000"/>
              </a:lnSpc>
              <a:spcBef>
                <a:spcPts val="560"/>
              </a:spcBef>
              <a:spcAft>
                <a:spcPts val="0"/>
              </a:spcAft>
              <a:buNone/>
            </a:pPr>
            <a:endParaRPr sz="2600"/>
          </a:p>
          <a:p>
            <a:pPr marL="0" lvl="0" indent="0" algn="ctr" rtl="0">
              <a:lnSpc>
                <a:spcPct val="70000"/>
              </a:lnSpc>
              <a:spcBef>
                <a:spcPts val="560"/>
              </a:spcBef>
              <a:spcAft>
                <a:spcPts val="1000"/>
              </a:spcAft>
              <a:buNone/>
            </a:pPr>
            <a:r>
              <a:rPr lang="en-US" sz="2600"/>
              <a:t>**</a:t>
            </a:r>
            <a:r>
              <a:rPr lang="en-US" sz="2600" u="sng"/>
              <a:t>The inspection was done and it failed</a:t>
            </a:r>
            <a:r>
              <a:rPr lang="en-US" sz="2600"/>
              <a:t>**</a:t>
            </a:r>
            <a:endParaRPr sz="26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82"/>
        <p:cNvGrpSpPr/>
        <p:nvPr/>
      </p:nvGrpSpPr>
      <p:grpSpPr>
        <a:xfrm>
          <a:off x="0" y="0"/>
          <a:ext cx="0" cy="0"/>
          <a:chOff x="0" y="0"/>
          <a:chExt cx="0" cy="0"/>
        </a:xfrm>
      </p:grpSpPr>
      <p:sp>
        <p:nvSpPr>
          <p:cNvPr id="483" name="Google Shape;483;p57"/>
          <p:cNvSpPr txBox="1"/>
          <p:nvPr/>
        </p:nvSpPr>
        <p:spPr>
          <a:xfrm>
            <a:off x="848850" y="6222475"/>
            <a:ext cx="7446300" cy="56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FF0000"/>
                </a:solidFill>
                <a:latin typeface="Roboto"/>
                <a:ea typeface="Roboto"/>
                <a:cs typeface="Roboto"/>
                <a:sym typeface="Roboto"/>
              </a:rPr>
              <a:t>!!!!!MUST BE COMPLETED BY A LICENSED INSPECTION MECHANIC!!!!!!</a:t>
            </a:r>
            <a:endParaRPr sz="1800">
              <a:solidFill>
                <a:srgbClr val="FF0000"/>
              </a:solidFill>
              <a:latin typeface="Roboto"/>
              <a:ea typeface="Roboto"/>
              <a:cs typeface="Roboto"/>
              <a:sym typeface="Roboto"/>
            </a:endParaRPr>
          </a:p>
        </p:txBody>
      </p:sp>
      <p:pic>
        <p:nvPicPr>
          <p:cNvPr id="484" name="Google Shape;484;p57"/>
          <p:cNvPicPr preferRelativeResize="0"/>
          <p:nvPr/>
        </p:nvPicPr>
        <p:blipFill>
          <a:blip r:embed="rId3">
            <a:alphaModFix/>
          </a:blip>
          <a:stretch>
            <a:fillRect/>
          </a:stretch>
        </p:blipFill>
        <p:spPr>
          <a:xfrm>
            <a:off x="1995488" y="408525"/>
            <a:ext cx="5153025" cy="5324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33"/>
        <p:cNvGrpSpPr/>
        <p:nvPr/>
      </p:nvGrpSpPr>
      <p:grpSpPr>
        <a:xfrm>
          <a:off x="0" y="0"/>
          <a:ext cx="0" cy="0"/>
          <a:chOff x="0" y="0"/>
          <a:chExt cx="0" cy="0"/>
        </a:xfrm>
      </p:grpSpPr>
      <p:sp>
        <p:nvSpPr>
          <p:cNvPr id="134" name="Google Shape;134;p5"/>
          <p:cNvSpPr txBox="1">
            <a:spLocks noGrp="1"/>
          </p:cNvSpPr>
          <p:nvPr>
            <p:ph type="title"/>
          </p:nvPr>
        </p:nvSpPr>
        <p:spPr>
          <a:xfrm>
            <a:off x="1257300" y="214725"/>
            <a:ext cx="66294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b="1"/>
              <a:t>Facility Requirements</a:t>
            </a:r>
            <a:br>
              <a:rPr lang="en-US" sz="3600" b="1"/>
            </a:br>
            <a:r>
              <a:rPr lang="en-US" sz="1800" b="1">
                <a:solidFill>
                  <a:srgbClr val="FF0000"/>
                </a:solidFill>
              </a:rPr>
              <a:t>Primary location</a:t>
            </a:r>
            <a:endParaRPr sz="2400"/>
          </a:p>
        </p:txBody>
      </p:sp>
      <p:sp>
        <p:nvSpPr>
          <p:cNvPr id="135" name="Google Shape;135;p5"/>
          <p:cNvSpPr txBox="1">
            <a:spLocks noGrp="1"/>
          </p:cNvSpPr>
          <p:nvPr>
            <p:ph type="body" idx="1"/>
          </p:nvPr>
        </p:nvSpPr>
        <p:spPr>
          <a:xfrm>
            <a:off x="1257300" y="1205325"/>
            <a:ext cx="6852900" cy="4746900"/>
          </a:xfrm>
          <a:prstGeom prst="rect">
            <a:avLst/>
          </a:prstGeom>
          <a:noFill/>
          <a:ln>
            <a:noFill/>
          </a:ln>
        </p:spPr>
        <p:txBody>
          <a:bodyPr spcFirstLastPara="1" wrap="square" lIns="91425" tIns="45700" rIns="91425" bIns="45700" anchor="t" anchorCtr="0">
            <a:noAutofit/>
          </a:bodyPr>
          <a:lstStyle/>
          <a:p>
            <a:pPr marL="342900" lvl="0" indent="-304800" algn="l" rtl="0">
              <a:spcBef>
                <a:spcPts val="0"/>
              </a:spcBef>
              <a:spcAft>
                <a:spcPts val="0"/>
              </a:spcAft>
              <a:buClr>
                <a:schemeClr val="dk1"/>
              </a:buClr>
              <a:buSzPts val="1800"/>
              <a:buFont typeface="Times New Roman"/>
              <a:buChar char="●"/>
            </a:pPr>
            <a:r>
              <a:rPr lang="en-US"/>
              <a:t>Application and additional fees required.</a:t>
            </a:r>
            <a:endParaRPr/>
          </a:p>
          <a:p>
            <a:pPr marL="342900" lvl="0" indent="-304800" algn="l" rtl="0">
              <a:spcBef>
                <a:spcPts val="480"/>
              </a:spcBef>
              <a:spcAft>
                <a:spcPts val="0"/>
              </a:spcAft>
              <a:buClr>
                <a:schemeClr val="dk1"/>
              </a:buClr>
              <a:buSzPts val="1800"/>
              <a:buFont typeface="Times New Roman"/>
              <a:buChar char="●"/>
            </a:pPr>
            <a:r>
              <a:rPr lang="en-US"/>
              <a:t> Lease if area is not owned by the dealer</a:t>
            </a:r>
            <a:endParaRPr/>
          </a:p>
          <a:p>
            <a:pPr marL="342900" lvl="0" indent="-304800" algn="l" rtl="0">
              <a:spcBef>
                <a:spcPts val="480"/>
              </a:spcBef>
              <a:spcAft>
                <a:spcPts val="0"/>
              </a:spcAft>
              <a:buClr>
                <a:schemeClr val="dk1"/>
              </a:buClr>
              <a:buSzPts val="1800"/>
              <a:buFont typeface="Times New Roman"/>
              <a:buChar char="●"/>
            </a:pPr>
            <a:r>
              <a:rPr lang="en-US"/>
              <a:t> Land Use /Zoning approval</a:t>
            </a:r>
            <a:endParaRPr/>
          </a:p>
          <a:p>
            <a:pPr marL="0" lvl="0" indent="0" algn="l" rtl="0">
              <a:spcBef>
                <a:spcPts val="560"/>
              </a:spcBef>
              <a:spcAft>
                <a:spcPts val="0"/>
              </a:spcAft>
              <a:buClr>
                <a:schemeClr val="dk1"/>
              </a:buClr>
              <a:buSzPts val="2800"/>
              <a:buFont typeface="Times New Roman"/>
              <a:buNone/>
            </a:pPr>
            <a:r>
              <a:rPr lang="en-US" b="1"/>
              <a:t>Must meet the Following requirements:</a:t>
            </a:r>
            <a:endParaRPr b="1"/>
          </a:p>
          <a:p>
            <a:pPr marL="342900" lvl="0" indent="-304800" algn="l" rtl="0">
              <a:spcBef>
                <a:spcPts val="480"/>
              </a:spcBef>
              <a:spcAft>
                <a:spcPts val="0"/>
              </a:spcAft>
              <a:buClr>
                <a:schemeClr val="dk1"/>
              </a:buClr>
              <a:buSzPts val="1800"/>
              <a:buFont typeface="Times New Roman"/>
              <a:buChar char="●"/>
            </a:pPr>
            <a:r>
              <a:rPr lang="en-US"/>
              <a:t>Business hours posted (Min 30hrs per week) (Five-6  Hr. Days between 6am and 9pm) *NOTE* </a:t>
            </a:r>
            <a:r>
              <a:rPr lang="en-US" u="sng"/>
              <a:t>A dealer may be exempted from regular hours for up to two weeks with written notification to Dealer Licensing Division. </a:t>
            </a:r>
            <a:endParaRPr u="sng"/>
          </a:p>
          <a:p>
            <a:pPr marL="342900" lvl="0" indent="-304800" algn="l" rtl="0">
              <a:spcBef>
                <a:spcPts val="480"/>
              </a:spcBef>
              <a:spcAft>
                <a:spcPts val="0"/>
              </a:spcAft>
              <a:buClr>
                <a:schemeClr val="dk1"/>
              </a:buClr>
              <a:buSzPts val="1800"/>
              <a:buFont typeface="Times New Roman"/>
              <a:buChar char="●"/>
            </a:pPr>
            <a:r>
              <a:rPr lang="en-US"/>
              <a:t>5,000 </a:t>
            </a:r>
            <a:r>
              <a:rPr lang="en-US" i="1"/>
              <a:t>sq.´  </a:t>
            </a:r>
            <a:r>
              <a:rPr lang="en-US"/>
              <a:t>Display area (mowed, plowed, and free of debris)</a:t>
            </a:r>
            <a:endParaRPr/>
          </a:p>
          <a:p>
            <a:pPr marL="342900" lvl="0" indent="-304800" algn="l" rtl="0">
              <a:spcBef>
                <a:spcPts val="480"/>
              </a:spcBef>
              <a:spcAft>
                <a:spcPts val="0"/>
              </a:spcAft>
              <a:buClr>
                <a:schemeClr val="dk1"/>
              </a:buClr>
              <a:buSzPts val="1800"/>
              <a:buFont typeface="Times New Roman"/>
              <a:buChar char="●"/>
            </a:pPr>
            <a:r>
              <a:rPr lang="en-US"/>
              <a:t>400 </a:t>
            </a:r>
            <a:r>
              <a:rPr lang="en-US" i="1"/>
              <a:t>sq.´   </a:t>
            </a:r>
            <a:r>
              <a:rPr lang="en-US"/>
              <a:t>Repair Facility (Workable Floor Space, and heated)</a:t>
            </a:r>
            <a:endParaRPr/>
          </a:p>
          <a:p>
            <a:pPr marL="342900" lvl="0" indent="-304800" algn="l" rtl="0">
              <a:spcBef>
                <a:spcPts val="480"/>
              </a:spcBef>
              <a:spcAft>
                <a:spcPts val="0"/>
              </a:spcAft>
              <a:buClr>
                <a:schemeClr val="dk1"/>
              </a:buClr>
              <a:buSzPts val="1800"/>
              <a:buFont typeface="Times New Roman"/>
              <a:buChar char="●"/>
            </a:pPr>
            <a:r>
              <a:rPr lang="en-US"/>
              <a:t>64</a:t>
            </a:r>
            <a:r>
              <a:rPr lang="en-US" i="1"/>
              <a:t> sq.´    </a:t>
            </a:r>
            <a:r>
              <a:rPr lang="en-US"/>
              <a:t>Office Space (desk, 2 chairs, and a file cabinet)</a:t>
            </a:r>
            <a:endParaRPr/>
          </a:p>
          <a:p>
            <a:pPr marL="342900" lvl="0" indent="-304800" algn="l" rtl="0">
              <a:spcBef>
                <a:spcPts val="480"/>
              </a:spcBef>
              <a:spcAft>
                <a:spcPts val="0"/>
              </a:spcAft>
              <a:buClr>
                <a:schemeClr val="dk1"/>
              </a:buClr>
              <a:buSzPts val="1800"/>
              <a:buFont typeface="Times New Roman"/>
              <a:buChar char="●"/>
            </a:pPr>
            <a:r>
              <a:rPr lang="en-US"/>
              <a:t>12 </a:t>
            </a:r>
            <a:r>
              <a:rPr lang="en-US" i="1"/>
              <a:t>sq.´   </a:t>
            </a:r>
            <a:r>
              <a:rPr lang="en-US"/>
              <a:t>Sign permanently mounted and readable from 200’</a:t>
            </a:r>
            <a:endParaRPr/>
          </a:p>
          <a:p>
            <a:pPr marL="0" lvl="0" indent="0" algn="ctr" rtl="0">
              <a:spcBef>
                <a:spcPts val="480"/>
              </a:spcBef>
              <a:spcAft>
                <a:spcPts val="0"/>
              </a:spcAft>
              <a:buNone/>
            </a:pPr>
            <a:endParaRPr b="1" u="sng"/>
          </a:p>
          <a:p>
            <a:pPr marL="0" lvl="0" indent="0" algn="ctr" rtl="0">
              <a:spcBef>
                <a:spcPts val="480"/>
              </a:spcBef>
              <a:spcAft>
                <a:spcPts val="0"/>
              </a:spcAft>
              <a:buNone/>
            </a:pPr>
            <a:r>
              <a:rPr lang="en-US" b="1" u="sng"/>
              <a:t>NOTE: Please See Dealer Rules for all requirements</a:t>
            </a:r>
            <a:endParaRPr b="1" u="sng"/>
          </a:p>
          <a:p>
            <a:pPr marL="0" lvl="0" indent="0" algn="l" rtl="0">
              <a:spcBef>
                <a:spcPts val="1200"/>
              </a:spcBef>
              <a:spcAft>
                <a:spcPts val="0"/>
              </a:spcAft>
              <a:buNone/>
            </a:pPr>
            <a:endParaRPr sz="1200" u="sng">
              <a:solidFill>
                <a:srgbClr val="FFFFFF"/>
              </a:solidFill>
            </a:endParaRPr>
          </a:p>
          <a:p>
            <a:pPr marL="0" lvl="0" indent="0" algn="l" rtl="0">
              <a:spcBef>
                <a:spcPts val="1200"/>
              </a:spcBef>
              <a:spcAft>
                <a:spcPts val="0"/>
              </a:spcAft>
              <a:buClr>
                <a:schemeClr val="dk1"/>
              </a:buClr>
              <a:buSzPts val="2400"/>
              <a:buFont typeface="Times New Roman"/>
              <a:buNone/>
            </a:pPr>
            <a:endParaRPr sz="2400" b="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88"/>
        <p:cNvGrpSpPr/>
        <p:nvPr/>
      </p:nvGrpSpPr>
      <p:grpSpPr>
        <a:xfrm>
          <a:off x="0" y="0"/>
          <a:ext cx="0" cy="0"/>
          <a:chOff x="0" y="0"/>
          <a:chExt cx="0" cy="0"/>
        </a:xfrm>
      </p:grpSpPr>
      <p:sp>
        <p:nvSpPr>
          <p:cNvPr id="489" name="Google Shape;489;p58"/>
          <p:cNvSpPr txBox="1">
            <a:spLocks noGrp="1"/>
          </p:cNvSpPr>
          <p:nvPr>
            <p:ph type="title"/>
          </p:nvPr>
        </p:nvSpPr>
        <p:spPr>
          <a:xfrm>
            <a:off x="1257300" y="58612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t>Unsafe Vehicle</a:t>
            </a:r>
            <a:endParaRPr sz="3600"/>
          </a:p>
        </p:txBody>
      </p:sp>
      <p:sp>
        <p:nvSpPr>
          <p:cNvPr id="490" name="Google Shape;490;p58"/>
          <p:cNvSpPr txBox="1">
            <a:spLocks noGrp="1"/>
          </p:cNvSpPr>
          <p:nvPr>
            <p:ph type="body" idx="1"/>
          </p:nvPr>
        </p:nvSpPr>
        <p:spPr>
          <a:xfrm>
            <a:off x="990600" y="1898550"/>
            <a:ext cx="7162800" cy="32766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Times New Roman"/>
              <a:buChar char="●"/>
            </a:pPr>
            <a:r>
              <a:rPr lang="en-US" sz="2800" b="1"/>
              <a:t>MUST NOT </a:t>
            </a:r>
            <a:r>
              <a:rPr lang="en-US" sz="2800"/>
              <a:t>be test driven</a:t>
            </a:r>
            <a:endParaRPr/>
          </a:p>
          <a:p>
            <a:pPr marL="342900" lvl="0" indent="-342900" algn="l" rtl="0">
              <a:lnSpc>
                <a:spcPct val="100000"/>
              </a:lnSpc>
              <a:spcBef>
                <a:spcPts val="0"/>
              </a:spcBef>
              <a:spcAft>
                <a:spcPts val="0"/>
              </a:spcAft>
              <a:buClr>
                <a:schemeClr val="dk1"/>
              </a:buClr>
              <a:buSzPts val="2800"/>
              <a:buFont typeface="Times New Roman"/>
              <a:buChar char="●"/>
            </a:pPr>
            <a:r>
              <a:rPr lang="en-US" sz="2800" b="1"/>
              <a:t>MUST NOT </a:t>
            </a:r>
            <a:r>
              <a:rPr lang="en-US" sz="2800"/>
              <a:t>be driven from the dealership</a:t>
            </a:r>
            <a:endParaRPr/>
          </a:p>
          <a:p>
            <a:pPr marL="342900" lvl="0" indent="-342900" algn="l" rtl="0">
              <a:lnSpc>
                <a:spcPct val="100000"/>
              </a:lnSpc>
              <a:spcBef>
                <a:spcPts val="560"/>
              </a:spcBef>
              <a:spcAft>
                <a:spcPts val="0"/>
              </a:spcAft>
              <a:buClr>
                <a:schemeClr val="dk1"/>
              </a:buClr>
              <a:buSzPts val="2800"/>
              <a:buFont typeface="Times New Roman"/>
              <a:buChar char="●"/>
            </a:pPr>
            <a:r>
              <a:rPr lang="en-US" sz="2800" b="1"/>
              <a:t>MUST NOT </a:t>
            </a:r>
            <a:r>
              <a:rPr lang="en-US" sz="2800"/>
              <a:t>be issued a 14 day plate</a:t>
            </a:r>
            <a:endParaRPr/>
          </a:p>
          <a:p>
            <a:pPr marL="342900" lvl="0" indent="-342900" algn="l" rtl="0">
              <a:lnSpc>
                <a:spcPct val="100000"/>
              </a:lnSpc>
              <a:spcBef>
                <a:spcPts val="560"/>
              </a:spcBef>
              <a:spcAft>
                <a:spcPts val="0"/>
              </a:spcAft>
              <a:buClr>
                <a:schemeClr val="dk1"/>
              </a:buClr>
              <a:buSzPts val="2800"/>
              <a:buFont typeface="Times New Roman"/>
              <a:buChar char="●"/>
            </a:pPr>
            <a:r>
              <a:rPr lang="en-US" sz="2800" b="1"/>
              <a:t>MUST NOT </a:t>
            </a:r>
            <a:r>
              <a:rPr lang="en-US" sz="2800"/>
              <a:t>have any inspection sticker</a:t>
            </a:r>
            <a:endParaRPr sz="2800"/>
          </a:p>
          <a:p>
            <a:pPr marL="0" lvl="0" indent="0" algn="l" rtl="0">
              <a:lnSpc>
                <a:spcPct val="100000"/>
              </a:lnSpc>
              <a:spcBef>
                <a:spcPts val="560"/>
              </a:spcBef>
              <a:spcAft>
                <a:spcPts val="0"/>
              </a:spcAft>
              <a:buNone/>
            </a:pPr>
            <a:endParaRPr sz="2800"/>
          </a:p>
          <a:p>
            <a:pPr marL="0" lvl="0" indent="0" algn="l" rtl="0">
              <a:lnSpc>
                <a:spcPct val="100000"/>
              </a:lnSpc>
              <a:spcBef>
                <a:spcPts val="560"/>
              </a:spcBef>
              <a:spcAft>
                <a:spcPts val="0"/>
              </a:spcAft>
              <a:buNone/>
            </a:pPr>
            <a:endParaRPr b="1" u="sng"/>
          </a:p>
          <a:p>
            <a:pPr marL="0" lvl="0" indent="0" algn="l" rtl="0">
              <a:lnSpc>
                <a:spcPct val="100000"/>
              </a:lnSpc>
              <a:spcBef>
                <a:spcPts val="560"/>
              </a:spcBef>
              <a:spcAft>
                <a:spcPts val="0"/>
              </a:spcAft>
              <a:buNone/>
            </a:pPr>
            <a:endParaRPr b="1" u="sng"/>
          </a:p>
        </p:txBody>
      </p:sp>
      <p:sp>
        <p:nvSpPr>
          <p:cNvPr id="491" name="Google Shape;491;p58"/>
          <p:cNvSpPr txBox="1"/>
          <p:nvPr/>
        </p:nvSpPr>
        <p:spPr>
          <a:xfrm>
            <a:off x="645225" y="4696100"/>
            <a:ext cx="8554200" cy="1624800"/>
          </a:xfrm>
          <a:prstGeom prst="rect">
            <a:avLst/>
          </a:prstGeom>
          <a:noFill/>
          <a:ln>
            <a:noFill/>
          </a:ln>
        </p:spPr>
        <p:txBody>
          <a:bodyPr spcFirstLastPara="1" wrap="square" lIns="91425" tIns="91425" rIns="91425" bIns="91425" anchor="t" anchorCtr="0">
            <a:noAutofit/>
          </a:bodyPr>
          <a:lstStyle/>
          <a:p>
            <a:pPr marL="0" lvl="0" indent="0" algn="l" rtl="0">
              <a:spcBef>
                <a:spcPts val="560"/>
              </a:spcBef>
              <a:spcAft>
                <a:spcPts val="0"/>
              </a:spcAft>
              <a:buNone/>
            </a:pPr>
            <a:r>
              <a:rPr lang="en-US" sz="2800" b="1" u="sng">
                <a:solidFill>
                  <a:schemeClr val="dk1"/>
                </a:solidFill>
                <a:latin typeface="Roboto"/>
                <a:ea typeface="Roboto"/>
                <a:cs typeface="Roboto"/>
                <a:sym typeface="Roboto"/>
              </a:rPr>
              <a:t>MUST BE TOWED/TRAILERED FROM THE LOT</a:t>
            </a:r>
            <a:endParaRPr>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95"/>
        <p:cNvGrpSpPr/>
        <p:nvPr/>
      </p:nvGrpSpPr>
      <p:grpSpPr>
        <a:xfrm>
          <a:off x="0" y="0"/>
          <a:ext cx="0" cy="0"/>
          <a:chOff x="0" y="0"/>
          <a:chExt cx="0" cy="0"/>
        </a:xfrm>
      </p:grpSpPr>
      <p:sp>
        <p:nvSpPr>
          <p:cNvPr id="496" name="Google Shape;496;p59"/>
          <p:cNvSpPr txBox="1">
            <a:spLocks noGrp="1"/>
          </p:cNvSpPr>
          <p:nvPr>
            <p:ph type="body" idx="1"/>
          </p:nvPr>
        </p:nvSpPr>
        <p:spPr>
          <a:xfrm>
            <a:off x="1104909" y="2724525"/>
            <a:ext cx="6934200" cy="2286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Times New Roman"/>
              <a:buChar char="●"/>
            </a:pPr>
            <a:r>
              <a:rPr lang="en-US" sz="2800"/>
              <a:t>The Unsafe Vehicle Form </a:t>
            </a:r>
            <a:r>
              <a:rPr lang="en-US" sz="2800" b="1" u="sng"/>
              <a:t>MUST</a:t>
            </a:r>
            <a:endParaRPr/>
          </a:p>
          <a:p>
            <a:pPr marL="742950" lvl="1" indent="-285750" algn="l" rtl="0">
              <a:spcBef>
                <a:spcPts val="480"/>
              </a:spcBef>
              <a:spcAft>
                <a:spcPts val="0"/>
              </a:spcAft>
              <a:buClr>
                <a:schemeClr val="dk1"/>
              </a:buClr>
              <a:buSzPts val="2400"/>
              <a:buFont typeface="Times New Roman"/>
              <a:buChar char="○"/>
            </a:pPr>
            <a:r>
              <a:rPr lang="en-US" sz="2400"/>
              <a:t>be completed by a licensed inspection mechanic</a:t>
            </a:r>
            <a:endParaRPr/>
          </a:p>
          <a:p>
            <a:pPr marL="742950" lvl="1" indent="-285750" algn="l" rtl="0">
              <a:spcBef>
                <a:spcPts val="480"/>
              </a:spcBef>
              <a:spcAft>
                <a:spcPts val="0"/>
              </a:spcAft>
              <a:buClr>
                <a:schemeClr val="dk1"/>
              </a:buClr>
              <a:buSzPts val="2400"/>
              <a:buFont typeface="Times New Roman"/>
              <a:buChar char="○"/>
            </a:pPr>
            <a:r>
              <a:rPr lang="en-US" sz="2400"/>
              <a:t>at a licensed inspection station, and</a:t>
            </a:r>
            <a:endParaRPr/>
          </a:p>
          <a:p>
            <a:pPr marL="742950" lvl="1" indent="-285750" algn="l" rtl="0">
              <a:spcBef>
                <a:spcPts val="480"/>
              </a:spcBef>
              <a:spcAft>
                <a:spcPts val="0"/>
              </a:spcAft>
              <a:buClr>
                <a:schemeClr val="dk1"/>
              </a:buClr>
              <a:buSzPts val="2400"/>
              <a:buFont typeface="Times New Roman"/>
              <a:buChar char="○"/>
            </a:pPr>
            <a:r>
              <a:rPr lang="en-US" sz="2400"/>
              <a:t>be a true inspection</a:t>
            </a:r>
            <a:endParaRPr/>
          </a:p>
        </p:txBody>
      </p:sp>
      <p:pic>
        <p:nvPicPr>
          <p:cNvPr id="497" name="Google Shape;497;p59"/>
          <p:cNvPicPr preferRelativeResize="0"/>
          <p:nvPr/>
        </p:nvPicPr>
        <p:blipFill>
          <a:blip r:embed="rId3">
            <a:alphaModFix/>
          </a:blip>
          <a:stretch>
            <a:fillRect/>
          </a:stretch>
        </p:blipFill>
        <p:spPr>
          <a:xfrm>
            <a:off x="790575" y="0"/>
            <a:ext cx="7562850" cy="15811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01"/>
        <p:cNvGrpSpPr/>
        <p:nvPr/>
      </p:nvGrpSpPr>
      <p:grpSpPr>
        <a:xfrm>
          <a:off x="0" y="0"/>
          <a:ext cx="0" cy="0"/>
          <a:chOff x="0" y="0"/>
          <a:chExt cx="0" cy="0"/>
        </a:xfrm>
      </p:grpSpPr>
      <p:sp>
        <p:nvSpPr>
          <p:cNvPr id="502" name="Google Shape;502;p60"/>
          <p:cNvSpPr txBox="1">
            <a:spLocks noGrp="1"/>
          </p:cNvSpPr>
          <p:nvPr>
            <p:ph type="title"/>
          </p:nvPr>
        </p:nvSpPr>
        <p:spPr>
          <a:xfrm>
            <a:off x="1828800" y="60960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When an “unsafe Motor Vehicle is sold...</a:t>
            </a:r>
            <a:endParaRPr/>
          </a:p>
        </p:txBody>
      </p:sp>
      <p:sp>
        <p:nvSpPr>
          <p:cNvPr id="503" name="Google Shape;503;p60"/>
          <p:cNvSpPr txBox="1">
            <a:spLocks noGrp="1"/>
          </p:cNvSpPr>
          <p:nvPr>
            <p:ph type="body" idx="1"/>
          </p:nvPr>
        </p:nvSpPr>
        <p:spPr>
          <a:xfrm>
            <a:off x="5208588" y="1856225"/>
            <a:ext cx="3249600" cy="4114800"/>
          </a:xfrm>
          <a:prstGeom prst="rect">
            <a:avLst/>
          </a:prstGeom>
          <a:noFill/>
          <a:ln>
            <a:noFill/>
          </a:ln>
        </p:spPr>
        <p:txBody>
          <a:bodyPr spcFirstLastPara="1" wrap="square" lIns="91425" tIns="45700" rIns="91425" bIns="45700" anchor="t" anchorCtr="0">
            <a:noAutofit/>
          </a:bodyPr>
          <a:lstStyle/>
          <a:p>
            <a:pPr marL="342900" lvl="0" indent="-317500" algn="l" rtl="0">
              <a:lnSpc>
                <a:spcPct val="130000"/>
              </a:lnSpc>
              <a:spcBef>
                <a:spcPts val="0"/>
              </a:spcBef>
              <a:spcAft>
                <a:spcPts val="0"/>
              </a:spcAft>
              <a:buClr>
                <a:schemeClr val="dk1"/>
              </a:buClr>
              <a:buSzPts val="2400"/>
              <a:buFont typeface="Times New Roman"/>
              <a:buChar char="●"/>
            </a:pPr>
            <a:r>
              <a:rPr lang="en-US" sz="2400"/>
              <a:t>Complete the disclosure portion of the Buyer’s Guide</a:t>
            </a:r>
            <a:endParaRPr sz="2400"/>
          </a:p>
          <a:p>
            <a:pPr marL="742950" lvl="1" indent="-285750" algn="l" rtl="0">
              <a:spcBef>
                <a:spcPts val="480"/>
              </a:spcBef>
              <a:spcAft>
                <a:spcPts val="0"/>
              </a:spcAft>
              <a:buClr>
                <a:schemeClr val="dk1"/>
              </a:buClr>
              <a:buSzPts val="2400"/>
              <a:buFont typeface="Times New Roman"/>
              <a:buChar char="○"/>
            </a:pPr>
            <a:r>
              <a:rPr lang="en-US" sz="2400"/>
              <a:t>“Unsafe Vehicle” in the Mechanical Defects Section</a:t>
            </a:r>
            <a:endParaRPr sz="2400"/>
          </a:p>
          <a:p>
            <a:pPr marL="742950" lvl="1" indent="-133350" algn="l" rtl="0">
              <a:lnSpc>
                <a:spcPct val="110000"/>
              </a:lnSpc>
              <a:spcBef>
                <a:spcPts val="480"/>
              </a:spcBef>
              <a:spcAft>
                <a:spcPts val="0"/>
              </a:spcAft>
              <a:buClr>
                <a:schemeClr val="dk1"/>
              </a:buClr>
              <a:buSzPts val="2400"/>
              <a:buFont typeface="Times New Roman"/>
              <a:buNone/>
            </a:pPr>
            <a:endParaRPr sz="2400"/>
          </a:p>
          <a:p>
            <a:pPr marL="342900" lvl="0" indent="-317500" algn="l" rtl="0">
              <a:spcBef>
                <a:spcPts val="560"/>
              </a:spcBef>
              <a:spcAft>
                <a:spcPts val="0"/>
              </a:spcAft>
              <a:buClr>
                <a:schemeClr val="dk1"/>
              </a:buClr>
              <a:buSzPts val="2400"/>
              <a:buFont typeface="Times New Roman"/>
              <a:buChar char="●"/>
            </a:pPr>
            <a:r>
              <a:rPr lang="en-US" sz="2400"/>
              <a:t>No Warranties</a:t>
            </a:r>
            <a:endParaRPr sz="2400"/>
          </a:p>
        </p:txBody>
      </p:sp>
      <p:graphicFrame>
        <p:nvGraphicFramePr>
          <p:cNvPr id="504" name="Google Shape;504;p60"/>
          <p:cNvGraphicFramePr/>
          <p:nvPr/>
        </p:nvGraphicFramePr>
        <p:xfrm>
          <a:off x="753475" y="1359100"/>
          <a:ext cx="3552176" cy="4856151"/>
        </p:xfrm>
        <a:graphic>
          <a:graphicData uri="http://schemas.openxmlformats.org/presentationml/2006/ole">
            <mc:AlternateContent xmlns:mc="http://schemas.openxmlformats.org/markup-compatibility/2006">
              <mc:Choice xmlns:v="urn:schemas-microsoft-com:vml" Requires="v">
                <p:oleObj spid="_x0000_s6151" r:id="rId4" imgW="3552176" imgH="4856151" progId="MS_ClipArt_Gallery.2">
                  <p:embed/>
                </p:oleObj>
              </mc:Choice>
              <mc:Fallback>
                <p:oleObj r:id="rId4" imgW="3552176" imgH="4856151" progId="MS_ClipArt_Gallery.2">
                  <p:embed/>
                  <p:pic>
                    <p:nvPicPr>
                      <p:cNvPr id="504" name="Google Shape;504;p60"/>
                      <p:cNvPicPr preferRelativeResize="0"/>
                      <p:nvPr/>
                    </p:nvPicPr>
                    <p:blipFill rotWithShape="1">
                      <a:blip r:embed="rId5">
                        <a:alphaModFix/>
                      </a:blip>
                      <a:srcRect/>
                      <a:stretch/>
                    </p:blipFill>
                    <p:spPr>
                      <a:xfrm>
                        <a:off x="753475" y="1359100"/>
                        <a:ext cx="3552176" cy="4856151"/>
                      </a:xfrm>
                      <a:prstGeom prst="rect">
                        <a:avLst/>
                      </a:prstGeom>
                      <a:noFill/>
                      <a:ln>
                        <a:noFill/>
                      </a:ln>
                    </p:spPr>
                  </p:pic>
                </p:oleObj>
              </mc:Fallback>
            </mc:AlternateContent>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08"/>
        <p:cNvGrpSpPr/>
        <p:nvPr/>
      </p:nvGrpSpPr>
      <p:grpSpPr>
        <a:xfrm>
          <a:off x="0" y="0"/>
          <a:ext cx="0" cy="0"/>
          <a:chOff x="0" y="0"/>
          <a:chExt cx="0" cy="0"/>
        </a:xfrm>
      </p:grpSpPr>
      <p:sp>
        <p:nvSpPr>
          <p:cNvPr id="509" name="Google Shape;509;p61"/>
          <p:cNvSpPr txBox="1">
            <a:spLocks noGrp="1"/>
          </p:cNvSpPr>
          <p:nvPr>
            <p:ph type="title"/>
          </p:nvPr>
        </p:nvSpPr>
        <p:spPr>
          <a:xfrm>
            <a:off x="1257300" y="60847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The Dealer must…</a:t>
            </a:r>
            <a:endParaRPr/>
          </a:p>
        </p:txBody>
      </p:sp>
      <p:sp>
        <p:nvSpPr>
          <p:cNvPr id="510" name="Google Shape;510;p61"/>
          <p:cNvSpPr txBox="1">
            <a:spLocks noGrp="1"/>
          </p:cNvSpPr>
          <p:nvPr>
            <p:ph type="body" idx="1"/>
          </p:nvPr>
        </p:nvSpPr>
        <p:spPr>
          <a:xfrm>
            <a:off x="2241150" y="1973000"/>
            <a:ext cx="4661700" cy="4113600"/>
          </a:xfrm>
          <a:prstGeom prst="rect">
            <a:avLst/>
          </a:prstGeom>
          <a:noFill/>
          <a:ln>
            <a:noFill/>
          </a:ln>
        </p:spPr>
        <p:txBody>
          <a:bodyPr spcFirstLastPara="1" wrap="square" lIns="91425" tIns="45700" rIns="91425" bIns="45700" anchor="t" anchorCtr="0">
            <a:noAutofit/>
          </a:bodyPr>
          <a:lstStyle/>
          <a:p>
            <a:pPr marL="342900" lvl="0" indent="-342900" algn="l" rtl="0">
              <a:lnSpc>
                <a:spcPct val="140000"/>
              </a:lnSpc>
              <a:spcBef>
                <a:spcPts val="0"/>
              </a:spcBef>
              <a:spcAft>
                <a:spcPts val="0"/>
              </a:spcAft>
              <a:buClr>
                <a:schemeClr val="dk1"/>
              </a:buClr>
              <a:buSzPts val="3200"/>
              <a:buFont typeface="Times New Roman"/>
              <a:buChar char="●"/>
            </a:pPr>
            <a:r>
              <a:rPr lang="en-US"/>
              <a:t>Remove any prior inspection sticker </a:t>
            </a:r>
            <a:endParaRPr/>
          </a:p>
          <a:p>
            <a:pPr marL="2171700" lvl="0" indent="-342900" algn="l" rtl="0">
              <a:lnSpc>
                <a:spcPct val="140000"/>
              </a:lnSpc>
              <a:spcBef>
                <a:spcPts val="640"/>
              </a:spcBef>
              <a:spcAft>
                <a:spcPts val="0"/>
              </a:spcAft>
              <a:buClr>
                <a:schemeClr val="dk1"/>
              </a:buClr>
              <a:buSzPts val="3200"/>
              <a:buFont typeface="Times New Roman"/>
              <a:buNone/>
            </a:pPr>
            <a:r>
              <a:rPr lang="en-US"/>
              <a:t>AND</a:t>
            </a:r>
            <a:endParaRPr/>
          </a:p>
          <a:p>
            <a:pPr marL="342900" lvl="0" indent="-342900" algn="l" rtl="0">
              <a:lnSpc>
                <a:spcPct val="140000"/>
              </a:lnSpc>
              <a:spcBef>
                <a:spcPts val="640"/>
              </a:spcBef>
              <a:spcAft>
                <a:spcPts val="0"/>
              </a:spcAft>
              <a:buClr>
                <a:schemeClr val="dk1"/>
              </a:buClr>
              <a:buSzPts val="3200"/>
              <a:buFont typeface="Times New Roman"/>
              <a:buChar char="●"/>
            </a:pPr>
            <a:r>
              <a:rPr lang="en-US"/>
              <a:t>Put his own inspection sticker on</a:t>
            </a:r>
            <a:endParaRPr/>
          </a:p>
          <a:p>
            <a:pPr marL="342900" lvl="0" indent="-342900" algn="l" rtl="0">
              <a:lnSpc>
                <a:spcPct val="140000"/>
              </a:lnSpc>
              <a:spcBef>
                <a:spcPts val="640"/>
              </a:spcBef>
              <a:spcAft>
                <a:spcPts val="0"/>
              </a:spcAft>
              <a:buClr>
                <a:schemeClr val="dk1"/>
              </a:buClr>
              <a:buSzPts val="3200"/>
              <a:buFont typeface="Times New Roman"/>
              <a:buChar char="●"/>
            </a:pPr>
            <a:r>
              <a:rPr lang="en-US"/>
              <a:t>before displaying the vehicle for sale</a:t>
            </a:r>
            <a:endParaRPr/>
          </a:p>
          <a:p>
            <a:pPr marL="342900" lvl="0" indent="-139700" algn="l" rtl="0">
              <a:lnSpc>
                <a:spcPct val="140000"/>
              </a:lnSpc>
              <a:spcBef>
                <a:spcPts val="640"/>
              </a:spcBef>
              <a:spcAft>
                <a:spcPts val="0"/>
              </a:spcAft>
              <a:buClr>
                <a:schemeClr val="dk1"/>
              </a:buClr>
              <a:buSzPts val="3200"/>
              <a:buFont typeface="Times New Roman"/>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14"/>
        <p:cNvGrpSpPr/>
        <p:nvPr/>
      </p:nvGrpSpPr>
      <p:grpSpPr>
        <a:xfrm>
          <a:off x="0" y="0"/>
          <a:ext cx="0" cy="0"/>
          <a:chOff x="0" y="0"/>
          <a:chExt cx="0" cy="0"/>
        </a:xfrm>
      </p:grpSpPr>
      <p:sp>
        <p:nvSpPr>
          <p:cNvPr id="515" name="Google Shape;515;p62"/>
          <p:cNvSpPr txBox="1">
            <a:spLocks noGrp="1"/>
          </p:cNvSpPr>
          <p:nvPr>
            <p:ph type="title"/>
          </p:nvPr>
        </p:nvSpPr>
        <p:spPr>
          <a:xfrm>
            <a:off x="1257300" y="65702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Possible Sanctions against Dealers	</a:t>
            </a:r>
            <a:endParaRPr/>
          </a:p>
        </p:txBody>
      </p:sp>
      <p:sp>
        <p:nvSpPr>
          <p:cNvPr id="516" name="Google Shape;516;p62"/>
          <p:cNvSpPr txBox="1">
            <a:spLocks noGrp="1"/>
          </p:cNvSpPr>
          <p:nvPr>
            <p:ph type="body" idx="1"/>
          </p:nvPr>
        </p:nvSpPr>
        <p:spPr>
          <a:xfrm>
            <a:off x="2868450" y="2057100"/>
            <a:ext cx="3407100" cy="2657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Times New Roman"/>
              <a:buChar char="●"/>
            </a:pPr>
            <a:r>
              <a:rPr lang="en-US"/>
              <a:t>Court Action</a:t>
            </a:r>
            <a:endParaRPr/>
          </a:p>
          <a:p>
            <a:pPr marL="342900" lvl="0" indent="-342900" algn="l" rtl="0">
              <a:spcBef>
                <a:spcPts val="640"/>
              </a:spcBef>
              <a:spcAft>
                <a:spcPts val="0"/>
              </a:spcAft>
              <a:buClr>
                <a:schemeClr val="dk1"/>
              </a:buClr>
              <a:buSzPts val="3200"/>
              <a:buFont typeface="Times New Roman"/>
              <a:buChar char="●"/>
            </a:pPr>
            <a:r>
              <a:rPr lang="en-US"/>
              <a:t>Civil Penalties</a:t>
            </a:r>
            <a:endParaRPr/>
          </a:p>
          <a:p>
            <a:pPr marL="342900" lvl="0" indent="-342900" algn="l" rtl="0">
              <a:spcBef>
                <a:spcPts val="640"/>
              </a:spcBef>
              <a:spcAft>
                <a:spcPts val="0"/>
              </a:spcAft>
              <a:buClr>
                <a:schemeClr val="dk1"/>
              </a:buClr>
              <a:buSzPts val="3200"/>
              <a:buFont typeface="Times New Roman"/>
              <a:buChar char="●"/>
            </a:pPr>
            <a:r>
              <a:rPr lang="en-US"/>
              <a:t>Private lawsuits</a:t>
            </a:r>
            <a:endParaRPr/>
          </a:p>
          <a:p>
            <a:pPr marL="342900" lvl="0" indent="-342900" algn="l" rtl="0">
              <a:spcBef>
                <a:spcPts val="640"/>
              </a:spcBef>
              <a:spcAft>
                <a:spcPts val="0"/>
              </a:spcAft>
              <a:buClr>
                <a:schemeClr val="dk1"/>
              </a:buClr>
              <a:buSzPts val="3200"/>
              <a:buFont typeface="Times New Roman"/>
              <a:buChar char="●"/>
            </a:pPr>
            <a:r>
              <a:rPr lang="en-US"/>
              <a:t>Unfair Trade Practice Act</a:t>
            </a:r>
            <a:endParaRPr/>
          </a:p>
          <a:p>
            <a:pPr marL="742950" lvl="1" indent="-285750" algn="ctr" rtl="0">
              <a:spcBef>
                <a:spcPts val="640"/>
              </a:spcBef>
              <a:spcAft>
                <a:spcPts val="0"/>
              </a:spcAft>
              <a:buClr>
                <a:schemeClr val="dk1"/>
              </a:buClr>
              <a:buSzPts val="3200"/>
              <a:buFont typeface="Times New Roman"/>
              <a:buNone/>
            </a:pPr>
            <a:endParaRPr/>
          </a:p>
        </p:txBody>
      </p:sp>
      <p:sp>
        <p:nvSpPr>
          <p:cNvPr id="517" name="Google Shape;517;p62"/>
          <p:cNvSpPr txBox="1"/>
          <p:nvPr/>
        </p:nvSpPr>
        <p:spPr>
          <a:xfrm>
            <a:off x="559650" y="4971275"/>
            <a:ext cx="8517900" cy="1810800"/>
          </a:xfrm>
          <a:prstGeom prst="rect">
            <a:avLst/>
          </a:prstGeom>
          <a:noFill/>
          <a:ln>
            <a:noFill/>
          </a:ln>
        </p:spPr>
        <p:txBody>
          <a:bodyPr spcFirstLastPara="1" wrap="square" lIns="91425" tIns="91425" rIns="91425" bIns="91425" anchor="t" anchorCtr="0">
            <a:noAutofit/>
          </a:bodyPr>
          <a:lstStyle/>
          <a:p>
            <a:pPr marL="457200" lvl="1" indent="0" algn="l" rtl="0">
              <a:lnSpc>
                <a:spcPct val="115000"/>
              </a:lnSpc>
              <a:spcBef>
                <a:spcPts val="640"/>
              </a:spcBef>
              <a:spcAft>
                <a:spcPts val="0"/>
              </a:spcAft>
              <a:buClr>
                <a:schemeClr val="dk1"/>
              </a:buClr>
              <a:buSzPts val="3200"/>
              <a:buFont typeface="Times New Roman"/>
              <a:buNone/>
            </a:pPr>
            <a:r>
              <a:rPr lang="en-US" sz="3200" b="1" i="1">
                <a:solidFill>
                  <a:schemeClr val="dk1"/>
                </a:solidFill>
                <a:latin typeface="Roboto"/>
                <a:ea typeface="Roboto"/>
                <a:cs typeface="Roboto"/>
                <a:sym typeface="Roboto"/>
              </a:rPr>
              <a:t>Any of the above sanctions can result in </a:t>
            </a:r>
            <a:endParaRPr>
              <a:solidFill>
                <a:schemeClr val="dk1"/>
              </a:solidFill>
              <a:latin typeface="Roboto"/>
              <a:ea typeface="Roboto"/>
              <a:cs typeface="Roboto"/>
              <a:sym typeface="Roboto"/>
            </a:endParaRPr>
          </a:p>
          <a:p>
            <a:pPr marL="742950" lvl="1" indent="-285750" algn="l" rtl="0">
              <a:lnSpc>
                <a:spcPct val="115000"/>
              </a:lnSpc>
              <a:spcBef>
                <a:spcPts val="640"/>
              </a:spcBef>
              <a:spcAft>
                <a:spcPts val="0"/>
              </a:spcAft>
              <a:buClr>
                <a:schemeClr val="dk1"/>
              </a:buClr>
              <a:buSzPts val="3200"/>
              <a:buFont typeface="Times New Roman"/>
              <a:buNone/>
            </a:pPr>
            <a:r>
              <a:rPr lang="en-US" sz="3200" b="1" i="1">
                <a:solidFill>
                  <a:schemeClr val="dk1"/>
                </a:solidFill>
                <a:latin typeface="Roboto"/>
                <a:ea typeface="Roboto"/>
                <a:cs typeface="Roboto"/>
                <a:sym typeface="Roboto"/>
              </a:rPr>
              <a:t>revocation of dealer license!</a:t>
            </a:r>
            <a:endParaRPr>
              <a:latin typeface="Roboto"/>
              <a:ea typeface="Roboto"/>
              <a:cs typeface="Roboto"/>
              <a:sym typeface="Roboto"/>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21"/>
        <p:cNvGrpSpPr/>
        <p:nvPr/>
      </p:nvGrpSpPr>
      <p:grpSpPr>
        <a:xfrm>
          <a:off x="0" y="0"/>
          <a:ext cx="0" cy="0"/>
          <a:chOff x="0" y="0"/>
          <a:chExt cx="0" cy="0"/>
        </a:xfrm>
      </p:grpSpPr>
      <p:sp>
        <p:nvSpPr>
          <p:cNvPr id="522" name="Google Shape;522;p64"/>
          <p:cNvSpPr txBox="1">
            <a:spLocks noGrp="1"/>
          </p:cNvSpPr>
          <p:nvPr>
            <p:ph type="title"/>
          </p:nvPr>
        </p:nvSpPr>
        <p:spPr>
          <a:xfrm>
            <a:off x="1257300" y="32280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Safety Inspections</a:t>
            </a:r>
            <a:endParaRPr/>
          </a:p>
        </p:txBody>
      </p:sp>
      <p:sp>
        <p:nvSpPr>
          <p:cNvPr id="523" name="Google Shape;523;p64"/>
          <p:cNvSpPr txBox="1">
            <a:spLocks noGrp="1"/>
          </p:cNvSpPr>
          <p:nvPr>
            <p:ph type="body" idx="1"/>
          </p:nvPr>
        </p:nvSpPr>
        <p:spPr>
          <a:xfrm>
            <a:off x="1257300" y="1371600"/>
            <a:ext cx="6629400" cy="4114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800"/>
              <a:buFont typeface="Times New Roman"/>
              <a:buNone/>
            </a:pPr>
            <a:r>
              <a:rPr lang="en-US" sz="1400" b="1"/>
              <a:t>Example #1</a:t>
            </a:r>
            <a:endParaRPr sz="1400"/>
          </a:p>
          <a:p>
            <a:pPr marL="457200" lvl="0" indent="-419100" algn="l" rtl="0">
              <a:spcBef>
                <a:spcPts val="480"/>
              </a:spcBef>
              <a:spcAft>
                <a:spcPts val="0"/>
              </a:spcAft>
              <a:buClr>
                <a:schemeClr val="dk1"/>
              </a:buClr>
              <a:buSzPts val="1800"/>
              <a:buFont typeface="Times New Roman"/>
              <a:buAutoNum type="arabicPeriod"/>
            </a:pPr>
            <a:r>
              <a:rPr lang="en-US" b="1"/>
              <a:t>Vehicle obtained:  Operated from place of purchase to dealership (or inspection station).</a:t>
            </a:r>
            <a:endParaRPr/>
          </a:p>
          <a:p>
            <a:pPr marL="457200" lvl="0" indent="-419100" algn="l" rtl="0">
              <a:spcBef>
                <a:spcPts val="480"/>
              </a:spcBef>
              <a:spcAft>
                <a:spcPts val="0"/>
              </a:spcAft>
              <a:buClr>
                <a:schemeClr val="dk1"/>
              </a:buClr>
              <a:buSzPts val="1800"/>
              <a:buFont typeface="Times New Roman"/>
              <a:buAutoNum type="arabicPeriod"/>
            </a:pPr>
            <a:r>
              <a:rPr lang="en-US" b="1"/>
              <a:t>Vehicle inspected and </a:t>
            </a:r>
            <a:r>
              <a:rPr lang="en-US" b="1" u="sng">
                <a:solidFill>
                  <a:srgbClr val="FF0000"/>
                </a:solidFill>
              </a:rPr>
              <a:t>PASSED </a:t>
            </a:r>
            <a:r>
              <a:rPr lang="en-US" b="1"/>
              <a:t>the inspection </a:t>
            </a:r>
            <a:endParaRPr/>
          </a:p>
          <a:p>
            <a:pPr marL="0" lvl="0" indent="0" algn="l" rtl="0">
              <a:spcBef>
                <a:spcPts val="480"/>
              </a:spcBef>
              <a:spcAft>
                <a:spcPts val="0"/>
              </a:spcAft>
              <a:buClr>
                <a:schemeClr val="dk1"/>
              </a:buClr>
              <a:buSzPts val="2400"/>
              <a:buFont typeface="Times New Roman"/>
              <a:buNone/>
            </a:pPr>
            <a:endParaRPr b="1"/>
          </a:p>
          <a:p>
            <a:pPr marL="0" lvl="0" indent="0" algn="l" rtl="0">
              <a:spcBef>
                <a:spcPts val="480"/>
              </a:spcBef>
              <a:spcAft>
                <a:spcPts val="0"/>
              </a:spcAft>
              <a:buClr>
                <a:schemeClr val="dk1"/>
              </a:buClr>
              <a:buSzPts val="2400"/>
              <a:buFont typeface="Times New Roman"/>
              <a:buNone/>
            </a:pPr>
            <a:r>
              <a:rPr lang="en-US" b="1"/>
              <a:t>    -Old Inspection sticker removed, </a:t>
            </a:r>
            <a:endParaRPr/>
          </a:p>
          <a:p>
            <a:pPr marL="0" lvl="0" indent="0" algn="l" rtl="0">
              <a:spcBef>
                <a:spcPts val="480"/>
              </a:spcBef>
              <a:spcAft>
                <a:spcPts val="0"/>
              </a:spcAft>
              <a:buClr>
                <a:schemeClr val="dk1"/>
              </a:buClr>
              <a:buSzPts val="2400"/>
              <a:buFont typeface="Times New Roman"/>
              <a:buNone/>
            </a:pPr>
            <a:r>
              <a:rPr lang="en-US" b="1"/>
              <a:t>    -New inspection sticker affixed to windshield,   </a:t>
            </a:r>
            <a:endParaRPr/>
          </a:p>
          <a:p>
            <a:pPr marL="0" lvl="0" indent="0" algn="l" rtl="0">
              <a:spcBef>
                <a:spcPts val="480"/>
              </a:spcBef>
              <a:spcAft>
                <a:spcPts val="0"/>
              </a:spcAft>
              <a:buClr>
                <a:schemeClr val="dk1"/>
              </a:buClr>
              <a:buSzPts val="2400"/>
              <a:buFont typeface="Times New Roman"/>
              <a:buNone/>
            </a:pPr>
            <a:r>
              <a:rPr lang="en-US" b="1"/>
              <a:t>    -Buyers Guide affixed to side window, </a:t>
            </a:r>
            <a:endParaRPr/>
          </a:p>
          <a:p>
            <a:pPr marL="0" lvl="0" indent="0" algn="l" rtl="0">
              <a:spcBef>
                <a:spcPts val="480"/>
              </a:spcBef>
              <a:spcAft>
                <a:spcPts val="0"/>
              </a:spcAft>
              <a:buClr>
                <a:schemeClr val="dk1"/>
              </a:buClr>
              <a:buSzPts val="2400"/>
              <a:buFont typeface="Times New Roman"/>
              <a:buNone/>
            </a:pPr>
            <a:r>
              <a:rPr lang="en-US" b="1"/>
              <a:t>      warranty of inspection minimum.     </a:t>
            </a:r>
            <a:endParaRPr/>
          </a:p>
          <a:p>
            <a:pPr marL="0" lvl="0" indent="0" algn="ctr" rtl="0">
              <a:spcBef>
                <a:spcPts val="560"/>
              </a:spcBef>
              <a:spcAft>
                <a:spcPts val="0"/>
              </a:spcAft>
              <a:buClr>
                <a:schemeClr val="dk1"/>
              </a:buClr>
              <a:buSzPts val="2800"/>
              <a:buFont typeface="Times New Roman"/>
              <a:buNone/>
            </a:pPr>
            <a:endParaRPr sz="2800"/>
          </a:p>
          <a:p>
            <a:pPr marL="0" lvl="0" indent="0" algn="l" rtl="0">
              <a:spcBef>
                <a:spcPts val="640"/>
              </a:spcBef>
              <a:spcAft>
                <a:spcPts val="0"/>
              </a:spcAft>
              <a:buClr>
                <a:schemeClr val="dk1"/>
              </a:buClr>
              <a:buSzPts val="3200"/>
              <a:buFont typeface="Times New Roman"/>
              <a:buNone/>
            </a:pPr>
            <a:r>
              <a:rPr lang="en-US"/>
              <a:t>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27"/>
        <p:cNvGrpSpPr/>
        <p:nvPr/>
      </p:nvGrpSpPr>
      <p:grpSpPr>
        <a:xfrm>
          <a:off x="0" y="0"/>
          <a:ext cx="0" cy="0"/>
          <a:chOff x="0" y="0"/>
          <a:chExt cx="0" cy="0"/>
        </a:xfrm>
      </p:grpSpPr>
      <p:sp>
        <p:nvSpPr>
          <p:cNvPr id="528" name="Google Shape;528;p65"/>
          <p:cNvSpPr txBox="1">
            <a:spLocks noGrp="1"/>
          </p:cNvSpPr>
          <p:nvPr>
            <p:ph type="title"/>
          </p:nvPr>
        </p:nvSpPr>
        <p:spPr>
          <a:xfrm>
            <a:off x="1257300" y="53530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Safety Inspection Cont:</a:t>
            </a:r>
            <a:endParaRPr/>
          </a:p>
        </p:txBody>
      </p:sp>
      <p:sp>
        <p:nvSpPr>
          <p:cNvPr id="529" name="Google Shape;529;p65"/>
          <p:cNvSpPr txBox="1">
            <a:spLocks noGrp="1"/>
          </p:cNvSpPr>
          <p:nvPr>
            <p:ph type="body" idx="1"/>
          </p:nvPr>
        </p:nvSpPr>
        <p:spPr>
          <a:xfrm>
            <a:off x="1257300" y="1843200"/>
            <a:ext cx="6629400" cy="411480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Times New Roman"/>
              <a:buNone/>
            </a:pPr>
            <a:endParaRPr/>
          </a:p>
          <a:p>
            <a:pPr marL="0" lvl="0" indent="0" algn="l" rtl="0">
              <a:spcBef>
                <a:spcPts val="640"/>
              </a:spcBef>
              <a:spcAft>
                <a:spcPts val="0"/>
              </a:spcAft>
              <a:buClr>
                <a:schemeClr val="dk1"/>
              </a:buClr>
              <a:buSzPts val="3200"/>
              <a:buFont typeface="Times New Roman"/>
              <a:buNone/>
            </a:pPr>
            <a:endParaRPr/>
          </a:p>
          <a:p>
            <a:pPr marL="342900" lvl="0" indent="-342900" algn="l" rtl="0">
              <a:spcBef>
                <a:spcPts val="480"/>
              </a:spcBef>
              <a:spcAft>
                <a:spcPts val="0"/>
              </a:spcAft>
              <a:buClr>
                <a:schemeClr val="dk1"/>
              </a:buClr>
              <a:buSzPts val="2400"/>
              <a:buFont typeface="Times New Roman"/>
              <a:buChar char="●"/>
            </a:pPr>
            <a:r>
              <a:rPr lang="en-US" sz="2400" b="1"/>
              <a:t>Vehicle may be sold with a temporary plate.</a:t>
            </a:r>
            <a:endParaRPr/>
          </a:p>
          <a:p>
            <a:pPr marL="0" lvl="0" indent="0" algn="l" rtl="0">
              <a:spcBef>
                <a:spcPts val="480"/>
              </a:spcBef>
              <a:spcAft>
                <a:spcPts val="0"/>
              </a:spcAft>
              <a:buClr>
                <a:schemeClr val="dk1"/>
              </a:buClr>
              <a:buSzPts val="2400"/>
              <a:buFont typeface="Times New Roman"/>
              <a:buNone/>
            </a:pPr>
            <a:endParaRPr sz="2400" b="1"/>
          </a:p>
          <a:p>
            <a:pPr marL="342900" lvl="0" indent="-342900" algn="l" rtl="0">
              <a:spcBef>
                <a:spcPts val="480"/>
              </a:spcBef>
              <a:spcAft>
                <a:spcPts val="0"/>
              </a:spcAft>
              <a:buClr>
                <a:schemeClr val="dk1"/>
              </a:buClr>
              <a:buSzPts val="2400"/>
              <a:buFont typeface="Times New Roman"/>
              <a:buChar char="●"/>
            </a:pPr>
            <a:r>
              <a:rPr lang="en-US" sz="2400" b="1"/>
              <a:t>Buyer accepts vehicle with Warranty of Inspectability at the time of sale.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33"/>
        <p:cNvGrpSpPr/>
        <p:nvPr/>
      </p:nvGrpSpPr>
      <p:grpSpPr>
        <a:xfrm>
          <a:off x="0" y="0"/>
          <a:ext cx="0" cy="0"/>
          <a:chOff x="0" y="0"/>
          <a:chExt cx="0" cy="0"/>
        </a:xfrm>
      </p:grpSpPr>
      <p:sp>
        <p:nvSpPr>
          <p:cNvPr id="534" name="Google Shape;534;p66"/>
          <p:cNvSpPr txBox="1">
            <a:spLocks noGrp="1"/>
          </p:cNvSpPr>
          <p:nvPr>
            <p:ph type="title"/>
          </p:nvPr>
        </p:nvSpPr>
        <p:spPr>
          <a:xfrm>
            <a:off x="1257300" y="419575"/>
            <a:ext cx="6629400" cy="1447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Safety Inspection</a:t>
            </a:r>
            <a:br>
              <a:rPr lang="en-US" b="1"/>
            </a:br>
            <a:r>
              <a:rPr lang="en-US" sz="2800" b="1"/>
              <a:t>Example #2 </a:t>
            </a:r>
            <a:endParaRPr/>
          </a:p>
        </p:txBody>
      </p:sp>
      <p:sp>
        <p:nvSpPr>
          <p:cNvPr id="535" name="Google Shape;535;p66"/>
          <p:cNvSpPr txBox="1">
            <a:spLocks noGrp="1"/>
          </p:cNvSpPr>
          <p:nvPr>
            <p:ph type="body" idx="1"/>
          </p:nvPr>
        </p:nvSpPr>
        <p:spPr>
          <a:xfrm>
            <a:off x="1257300" y="1810475"/>
            <a:ext cx="6629400" cy="4114800"/>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dk1"/>
              </a:buClr>
              <a:buSzPts val="2400"/>
              <a:buFont typeface="Times New Roman"/>
              <a:buAutoNum type="arabicPeriod"/>
            </a:pPr>
            <a:r>
              <a:rPr lang="en-US" sz="2400" b="1"/>
              <a:t>Vehicle obtained:  Operated from place of </a:t>
            </a:r>
            <a:r>
              <a:rPr lang="en-US" sz="2000" b="1"/>
              <a:t>purchase to dealership (or inspection station).</a:t>
            </a:r>
            <a:endParaRPr sz="1400"/>
          </a:p>
          <a:p>
            <a:pPr marL="457200" lvl="0" indent="-431800" algn="l" rtl="0">
              <a:spcBef>
                <a:spcPts val="480"/>
              </a:spcBef>
              <a:spcAft>
                <a:spcPts val="0"/>
              </a:spcAft>
              <a:buClr>
                <a:schemeClr val="dk1"/>
              </a:buClr>
              <a:buSzPts val="2000"/>
              <a:buFont typeface="Times New Roman"/>
              <a:buAutoNum type="arabicPeriod"/>
            </a:pPr>
            <a:r>
              <a:rPr lang="en-US" sz="2000" b="1"/>
              <a:t>Vehicle inspected and </a:t>
            </a:r>
            <a:r>
              <a:rPr lang="en-US" sz="2000" b="1">
                <a:solidFill>
                  <a:srgbClr val="FF0000"/>
                </a:solidFill>
              </a:rPr>
              <a:t>FAILS</a:t>
            </a:r>
            <a:r>
              <a:rPr lang="en-US" sz="2000" b="1"/>
              <a:t> the inspection </a:t>
            </a:r>
            <a:endParaRPr sz="1400"/>
          </a:p>
          <a:p>
            <a:pPr marL="457200" lvl="0" indent="-304800" algn="l" rtl="0">
              <a:spcBef>
                <a:spcPts val="480"/>
              </a:spcBef>
              <a:spcAft>
                <a:spcPts val="0"/>
              </a:spcAft>
              <a:buClr>
                <a:schemeClr val="dk1"/>
              </a:buClr>
              <a:buSzPts val="2400"/>
              <a:buFont typeface="Times New Roman"/>
              <a:buNone/>
            </a:pPr>
            <a:endParaRPr sz="2000" b="1"/>
          </a:p>
          <a:p>
            <a:pPr marL="0" lvl="0" indent="0" algn="l" rtl="0">
              <a:spcBef>
                <a:spcPts val="480"/>
              </a:spcBef>
              <a:spcAft>
                <a:spcPts val="0"/>
              </a:spcAft>
              <a:buClr>
                <a:schemeClr val="dk1"/>
              </a:buClr>
              <a:buSzPts val="2400"/>
              <a:buFont typeface="Times New Roman"/>
              <a:buNone/>
            </a:pPr>
            <a:r>
              <a:rPr lang="en-US" sz="2000" b="1"/>
              <a:t>     - Old inspection sticker removed,</a:t>
            </a:r>
            <a:endParaRPr sz="1400"/>
          </a:p>
          <a:p>
            <a:pPr marL="0" lvl="0" indent="0" algn="l" rtl="0">
              <a:spcBef>
                <a:spcPts val="480"/>
              </a:spcBef>
              <a:spcAft>
                <a:spcPts val="0"/>
              </a:spcAft>
              <a:buClr>
                <a:schemeClr val="dk1"/>
              </a:buClr>
              <a:buSzPts val="2400"/>
              <a:buFont typeface="Times New Roman"/>
              <a:buNone/>
            </a:pPr>
            <a:r>
              <a:rPr lang="en-US" sz="2000" b="1"/>
              <a:t>     - Complete “Unsafe Motor Vehicle Inspection </a:t>
            </a:r>
            <a:endParaRPr sz="1400"/>
          </a:p>
          <a:p>
            <a:pPr marL="0" lvl="0" indent="0" algn="l" rtl="0">
              <a:spcBef>
                <a:spcPts val="480"/>
              </a:spcBef>
              <a:spcAft>
                <a:spcPts val="0"/>
              </a:spcAft>
              <a:buClr>
                <a:schemeClr val="dk1"/>
              </a:buClr>
              <a:buSzPts val="2400"/>
              <a:buFont typeface="Times New Roman"/>
              <a:buNone/>
            </a:pPr>
            <a:r>
              <a:rPr lang="en-US" sz="2000" b="1"/>
              <a:t>       form and affix to side window,</a:t>
            </a:r>
            <a:endParaRPr sz="1400"/>
          </a:p>
          <a:p>
            <a:pPr marL="0" lvl="0" indent="0" algn="l" rtl="0">
              <a:spcBef>
                <a:spcPts val="480"/>
              </a:spcBef>
              <a:spcAft>
                <a:spcPts val="0"/>
              </a:spcAft>
              <a:buClr>
                <a:schemeClr val="dk1"/>
              </a:buClr>
              <a:buSzPts val="2400"/>
              <a:buFont typeface="Times New Roman"/>
              <a:buNone/>
            </a:pPr>
            <a:r>
              <a:rPr lang="en-US" sz="2000" b="1"/>
              <a:t>     - May not be operated on a public way   </a:t>
            </a:r>
            <a:endParaRPr sz="1400"/>
          </a:p>
          <a:p>
            <a:pPr marL="0" lvl="0" indent="0" algn="l" rtl="0">
              <a:spcBef>
                <a:spcPts val="480"/>
              </a:spcBef>
              <a:spcAft>
                <a:spcPts val="0"/>
              </a:spcAft>
              <a:buClr>
                <a:schemeClr val="dk1"/>
              </a:buClr>
              <a:buSzPts val="2400"/>
              <a:buFont typeface="Times New Roman"/>
              <a:buNone/>
            </a:pPr>
            <a:r>
              <a:rPr lang="en-US" sz="2000" b="1"/>
              <a:t>        (Dealer) </a:t>
            </a:r>
            <a:endParaRPr sz="1400"/>
          </a:p>
          <a:p>
            <a:pPr marL="0" lvl="0" indent="0" algn="l" rtl="0">
              <a:spcBef>
                <a:spcPts val="480"/>
              </a:spcBef>
              <a:spcAft>
                <a:spcPts val="0"/>
              </a:spcAft>
              <a:buClr>
                <a:schemeClr val="dk1"/>
              </a:buClr>
              <a:buSzPts val="2400"/>
              <a:buFont typeface="Times New Roman"/>
              <a:buNone/>
            </a:pPr>
            <a:r>
              <a:rPr lang="en-US" sz="2000" b="1"/>
              <a:t>     - Affix Buyers Guide to side window, with   </a:t>
            </a:r>
            <a:endParaRPr sz="1400"/>
          </a:p>
          <a:p>
            <a:pPr marL="0" lvl="0" indent="0" algn="l" rtl="0">
              <a:spcBef>
                <a:spcPts val="480"/>
              </a:spcBef>
              <a:spcAft>
                <a:spcPts val="0"/>
              </a:spcAft>
              <a:buClr>
                <a:schemeClr val="dk1"/>
              </a:buClr>
              <a:buSzPts val="2400"/>
              <a:buFont typeface="Times New Roman"/>
              <a:buNone/>
            </a:pPr>
            <a:r>
              <a:rPr lang="en-US" sz="2000" b="1"/>
              <a:t>       No Warranty of Inspectability </a:t>
            </a:r>
            <a:endParaRPr sz="1400"/>
          </a:p>
          <a:p>
            <a:pPr marL="0" lvl="0" indent="0" algn="l" rtl="0">
              <a:spcBef>
                <a:spcPts val="480"/>
              </a:spcBef>
              <a:spcAft>
                <a:spcPts val="0"/>
              </a:spcAft>
              <a:buClr>
                <a:schemeClr val="dk1"/>
              </a:buClr>
              <a:buSzPts val="2400"/>
              <a:buFont typeface="Times New Roman"/>
              <a:buNone/>
            </a:pPr>
            <a:endParaRPr sz="2000" b="1"/>
          </a:p>
          <a:p>
            <a:pPr marL="0" lvl="0" indent="0" algn="l" rtl="0">
              <a:spcBef>
                <a:spcPts val="480"/>
              </a:spcBef>
              <a:spcAft>
                <a:spcPts val="0"/>
              </a:spcAft>
              <a:buClr>
                <a:schemeClr val="dk1"/>
              </a:buClr>
              <a:buSzPts val="2400"/>
              <a:buFont typeface="Times New Roman"/>
              <a:buNone/>
            </a:pPr>
            <a:r>
              <a:rPr lang="en-US" sz="2000" b="1"/>
              <a:t>          </a:t>
            </a:r>
            <a:endParaRPr sz="1400"/>
          </a:p>
          <a:p>
            <a:pPr marL="342900" lvl="0" indent="-139700" algn="l" rtl="0">
              <a:spcBef>
                <a:spcPts val="640"/>
              </a:spcBef>
              <a:spcAft>
                <a:spcPts val="0"/>
              </a:spcAft>
              <a:buClr>
                <a:schemeClr val="dk1"/>
              </a:buClr>
              <a:buSzPts val="3200"/>
              <a:buFont typeface="Times New Roman"/>
              <a:buNone/>
            </a:pPr>
            <a:endParaRPr sz="1400" b="1"/>
          </a:p>
          <a:p>
            <a:pPr marL="342900" lvl="0" indent="-139700" algn="l" rtl="0">
              <a:spcBef>
                <a:spcPts val="640"/>
              </a:spcBef>
              <a:spcAft>
                <a:spcPts val="0"/>
              </a:spcAft>
              <a:buClr>
                <a:schemeClr val="dk1"/>
              </a:buClr>
              <a:buSzPts val="3200"/>
              <a:buFont typeface="Times New Roman"/>
              <a:buNone/>
            </a:pPr>
            <a:endParaRPr sz="14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39"/>
        <p:cNvGrpSpPr/>
        <p:nvPr/>
      </p:nvGrpSpPr>
      <p:grpSpPr>
        <a:xfrm>
          <a:off x="0" y="0"/>
          <a:ext cx="0" cy="0"/>
          <a:chOff x="0" y="0"/>
          <a:chExt cx="0" cy="0"/>
        </a:xfrm>
      </p:grpSpPr>
      <p:sp>
        <p:nvSpPr>
          <p:cNvPr id="540" name="Google Shape;540;p67"/>
          <p:cNvSpPr txBox="1">
            <a:spLocks noGrp="1"/>
          </p:cNvSpPr>
          <p:nvPr>
            <p:ph type="title"/>
          </p:nvPr>
        </p:nvSpPr>
        <p:spPr>
          <a:xfrm>
            <a:off x="1257300" y="543200"/>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Safety Inspection Cont:</a:t>
            </a:r>
            <a:endParaRPr/>
          </a:p>
        </p:txBody>
      </p:sp>
      <p:sp>
        <p:nvSpPr>
          <p:cNvPr id="541" name="Google Shape;541;p67"/>
          <p:cNvSpPr txBox="1">
            <a:spLocks noGrp="1"/>
          </p:cNvSpPr>
          <p:nvPr>
            <p:ph type="body" idx="1"/>
          </p:nvPr>
        </p:nvSpPr>
        <p:spPr>
          <a:xfrm>
            <a:off x="1257300" y="1886325"/>
            <a:ext cx="6629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Times New Roman"/>
              <a:buNone/>
            </a:pPr>
            <a:endParaRPr sz="2400" b="1"/>
          </a:p>
          <a:p>
            <a:pPr marL="0" lvl="0" indent="0" algn="ctr" rtl="0">
              <a:spcBef>
                <a:spcPts val="640"/>
              </a:spcBef>
              <a:spcAft>
                <a:spcPts val="0"/>
              </a:spcAft>
              <a:buClr>
                <a:schemeClr val="dk1"/>
              </a:buClr>
              <a:buSzPts val="3200"/>
              <a:buFont typeface="Times New Roman"/>
              <a:buNone/>
            </a:pPr>
            <a:r>
              <a:rPr lang="en-US" b="1"/>
              <a:t>Vehicle may be sold retail as an “Unsafe Vehicle”</a:t>
            </a:r>
            <a:endParaRPr/>
          </a:p>
          <a:p>
            <a:pPr marL="0" lvl="0" indent="0" algn="l" rtl="0">
              <a:spcBef>
                <a:spcPts val="480"/>
              </a:spcBef>
              <a:spcAft>
                <a:spcPts val="0"/>
              </a:spcAft>
              <a:buClr>
                <a:schemeClr val="dk1"/>
              </a:buClr>
              <a:buSzPts val="2400"/>
              <a:buFont typeface="Times New Roman"/>
              <a:buNone/>
            </a:pPr>
            <a:r>
              <a:rPr lang="en-US" sz="2400" b="1"/>
              <a:t>                                  BUT </a:t>
            </a:r>
            <a:endParaRPr/>
          </a:p>
          <a:p>
            <a:pPr marL="342900" lvl="0" indent="-342900" algn="l" rtl="0">
              <a:spcBef>
                <a:spcPts val="480"/>
              </a:spcBef>
              <a:spcAft>
                <a:spcPts val="0"/>
              </a:spcAft>
              <a:buClr>
                <a:srgbClr val="FF0000"/>
              </a:buClr>
              <a:buSzPts val="2400"/>
              <a:buFont typeface="Times New Roman"/>
              <a:buChar char="●"/>
            </a:pPr>
            <a:r>
              <a:rPr lang="en-US" sz="2400" b="1" u="sng">
                <a:solidFill>
                  <a:srgbClr val="FF0000"/>
                </a:solidFill>
              </a:rPr>
              <a:t>May not </a:t>
            </a:r>
            <a:r>
              <a:rPr lang="en-US" sz="2400" b="1"/>
              <a:t>be operated on the public way, (Buyer) </a:t>
            </a:r>
            <a:endParaRPr/>
          </a:p>
          <a:p>
            <a:pPr marL="342900" lvl="0" indent="-342900" algn="l" rtl="0">
              <a:spcBef>
                <a:spcPts val="480"/>
              </a:spcBef>
              <a:spcAft>
                <a:spcPts val="0"/>
              </a:spcAft>
              <a:buClr>
                <a:srgbClr val="FF0000"/>
              </a:buClr>
              <a:buSzPts val="2400"/>
              <a:buFont typeface="Times New Roman"/>
              <a:buChar char="●"/>
            </a:pPr>
            <a:r>
              <a:rPr lang="en-US" sz="2400" b="1" u="sng">
                <a:solidFill>
                  <a:srgbClr val="FF0000"/>
                </a:solidFill>
              </a:rPr>
              <a:t>May</a:t>
            </a:r>
            <a:r>
              <a:rPr lang="en-US" sz="2400" b="1" u="sng"/>
              <a:t> </a:t>
            </a:r>
            <a:r>
              <a:rPr lang="en-US" sz="2400" b="1" u="sng">
                <a:solidFill>
                  <a:srgbClr val="FF0000"/>
                </a:solidFill>
              </a:rPr>
              <a:t>not </a:t>
            </a:r>
            <a:r>
              <a:rPr lang="en-US" sz="2400" b="1"/>
              <a:t>issued a temporary plate,</a:t>
            </a:r>
            <a:endParaRPr/>
          </a:p>
          <a:p>
            <a:pPr marL="342900" lvl="0" indent="-342900" algn="l" rtl="0">
              <a:spcBef>
                <a:spcPts val="480"/>
              </a:spcBef>
              <a:spcAft>
                <a:spcPts val="0"/>
              </a:spcAft>
              <a:buClr>
                <a:srgbClr val="FF0000"/>
              </a:buClr>
              <a:buSzPts val="2400"/>
              <a:buFont typeface="Times New Roman"/>
              <a:buChar char="●"/>
            </a:pPr>
            <a:r>
              <a:rPr lang="en-US" sz="2400" b="1" u="sng">
                <a:solidFill>
                  <a:srgbClr val="FF0000"/>
                </a:solidFill>
              </a:rPr>
              <a:t>Must</a:t>
            </a:r>
            <a:r>
              <a:rPr lang="en-US" sz="2400" b="1"/>
              <a:t> be towed from the lot.</a:t>
            </a:r>
            <a:endParaRPr/>
          </a:p>
          <a:p>
            <a:pPr marL="0" lvl="0" indent="0" algn="l" rtl="0">
              <a:spcBef>
                <a:spcPts val="640"/>
              </a:spcBef>
              <a:spcAft>
                <a:spcPts val="0"/>
              </a:spcAft>
              <a:buClr>
                <a:schemeClr val="dk1"/>
              </a:buClr>
              <a:buSzPts val="3200"/>
              <a:buFont typeface="Times New Roman"/>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45"/>
        <p:cNvGrpSpPr/>
        <p:nvPr/>
      </p:nvGrpSpPr>
      <p:grpSpPr>
        <a:xfrm>
          <a:off x="0" y="0"/>
          <a:ext cx="0" cy="0"/>
          <a:chOff x="0" y="0"/>
          <a:chExt cx="0" cy="0"/>
        </a:xfrm>
      </p:grpSpPr>
      <p:sp>
        <p:nvSpPr>
          <p:cNvPr id="546" name="Google Shape;546;p68"/>
          <p:cNvSpPr txBox="1">
            <a:spLocks noGrp="1"/>
          </p:cNvSpPr>
          <p:nvPr>
            <p:ph type="title"/>
          </p:nvPr>
        </p:nvSpPr>
        <p:spPr>
          <a:xfrm>
            <a:off x="1257300" y="495775"/>
            <a:ext cx="6629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Use of Dealer Plates</a:t>
            </a:r>
            <a:r>
              <a:rPr lang="en-US"/>
              <a:t>	</a:t>
            </a:r>
            <a:endParaRPr/>
          </a:p>
        </p:txBody>
      </p:sp>
      <p:sp>
        <p:nvSpPr>
          <p:cNvPr id="547" name="Google Shape;547;p68"/>
          <p:cNvSpPr txBox="1">
            <a:spLocks noGrp="1"/>
          </p:cNvSpPr>
          <p:nvPr>
            <p:ph type="body" idx="1"/>
          </p:nvPr>
        </p:nvSpPr>
        <p:spPr>
          <a:xfrm>
            <a:off x="1257300" y="1895825"/>
            <a:ext cx="66294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Times New Roman"/>
              <a:buChar char="●"/>
            </a:pPr>
            <a:r>
              <a:rPr lang="en-US"/>
              <a:t>Directly connected with the business of </a:t>
            </a:r>
            <a:endParaRPr/>
          </a:p>
          <a:p>
            <a:pPr marL="742950" lvl="1" indent="-285750" algn="l" rtl="0">
              <a:spcBef>
                <a:spcPts val="560"/>
              </a:spcBef>
              <a:spcAft>
                <a:spcPts val="0"/>
              </a:spcAft>
              <a:buClr>
                <a:schemeClr val="dk1"/>
              </a:buClr>
              <a:buSzPts val="2800"/>
              <a:buFont typeface="Times New Roman"/>
              <a:buChar char="○"/>
            </a:pPr>
            <a:r>
              <a:rPr lang="en-US"/>
              <a:t>Buying                 Selling</a:t>
            </a:r>
            <a:endParaRPr/>
          </a:p>
          <a:p>
            <a:pPr marL="742950" lvl="1" indent="-285750" algn="l" rtl="0">
              <a:spcBef>
                <a:spcPts val="560"/>
              </a:spcBef>
              <a:spcAft>
                <a:spcPts val="0"/>
              </a:spcAft>
              <a:buClr>
                <a:schemeClr val="dk1"/>
              </a:buClr>
              <a:buSzPts val="2800"/>
              <a:buFont typeface="Times New Roman"/>
              <a:buChar char="○"/>
            </a:pPr>
            <a:r>
              <a:rPr lang="en-US"/>
              <a:t>Testing                 Adjusting</a:t>
            </a:r>
            <a:endParaRPr/>
          </a:p>
          <a:p>
            <a:pPr marL="742950" lvl="1" indent="-285750" algn="l" rtl="0">
              <a:spcBef>
                <a:spcPts val="560"/>
              </a:spcBef>
              <a:spcAft>
                <a:spcPts val="0"/>
              </a:spcAft>
              <a:buClr>
                <a:schemeClr val="dk1"/>
              </a:buClr>
              <a:buSzPts val="2800"/>
              <a:buFont typeface="Times New Roman"/>
              <a:buChar char="○"/>
            </a:pPr>
            <a:r>
              <a:rPr lang="en-US"/>
              <a:t>Servicing              Demonstrating</a:t>
            </a:r>
            <a:endParaRPr/>
          </a:p>
          <a:p>
            <a:pPr marL="742950" lvl="1" indent="-285750" algn="l" rtl="0">
              <a:spcBef>
                <a:spcPts val="560"/>
              </a:spcBef>
              <a:spcAft>
                <a:spcPts val="0"/>
              </a:spcAft>
              <a:buClr>
                <a:schemeClr val="dk1"/>
              </a:buClr>
              <a:buSzPts val="2800"/>
              <a:buFont typeface="Times New Roman"/>
              <a:buChar char="○"/>
            </a:pPr>
            <a:r>
              <a:rPr lang="en-US"/>
              <a:t>Exchanging</a:t>
            </a:r>
            <a:endParaRPr/>
          </a:p>
          <a:p>
            <a:pPr marL="742950" lvl="1" indent="-107950" algn="l" rtl="0">
              <a:spcBef>
                <a:spcPts val="560"/>
              </a:spcBef>
              <a:spcAft>
                <a:spcPts val="0"/>
              </a:spcAft>
              <a:buClr>
                <a:schemeClr val="dk1"/>
              </a:buClr>
              <a:buSzPts val="2800"/>
              <a:buFont typeface="Times New Roman"/>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39"/>
        <p:cNvGrpSpPr/>
        <p:nvPr/>
      </p:nvGrpSpPr>
      <p:grpSpPr>
        <a:xfrm>
          <a:off x="0" y="0"/>
          <a:ext cx="0" cy="0"/>
          <a:chOff x="0" y="0"/>
          <a:chExt cx="0" cy="0"/>
        </a:xfrm>
      </p:grpSpPr>
      <p:sp>
        <p:nvSpPr>
          <p:cNvPr id="140" name="Google Shape;140;p6"/>
          <p:cNvSpPr txBox="1">
            <a:spLocks noGrp="1"/>
          </p:cNvSpPr>
          <p:nvPr>
            <p:ph type="title"/>
          </p:nvPr>
        </p:nvSpPr>
        <p:spPr>
          <a:xfrm>
            <a:off x="2247900" y="352575"/>
            <a:ext cx="46482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chemeClr val="dk1"/>
                </a:solidFill>
                <a:latin typeface="Times New Roman"/>
                <a:ea typeface="Times New Roman"/>
                <a:cs typeface="Times New Roman"/>
                <a:sym typeface="Times New Roman"/>
              </a:rPr>
              <a:t>Multiple Locations</a:t>
            </a:r>
            <a:endParaRPr/>
          </a:p>
        </p:txBody>
      </p:sp>
      <p:sp>
        <p:nvSpPr>
          <p:cNvPr id="141" name="Google Shape;141;p6"/>
          <p:cNvSpPr txBox="1"/>
          <p:nvPr/>
        </p:nvSpPr>
        <p:spPr>
          <a:xfrm>
            <a:off x="876300" y="1944538"/>
            <a:ext cx="7391400" cy="3785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FF0000"/>
                </a:solidFill>
                <a:latin typeface="Times New Roman"/>
                <a:ea typeface="Times New Roman"/>
                <a:cs typeface="Times New Roman"/>
                <a:sym typeface="Times New Roman"/>
              </a:rPr>
              <a:t>Annex Location: </a:t>
            </a:r>
            <a:endParaRPr/>
          </a:p>
          <a:p>
            <a:pPr marL="342900" marR="0" lvl="0" indent="-342900" algn="l" rtl="0">
              <a:spcBef>
                <a:spcPts val="1200"/>
              </a:spcBef>
              <a:spcAft>
                <a:spcPts val="0"/>
              </a:spcAft>
              <a:buClr>
                <a:srgbClr val="6AA84F"/>
              </a:buClr>
              <a:buSzPts val="2400"/>
              <a:buFont typeface="Arial"/>
              <a:buChar char="•"/>
            </a:pPr>
            <a:r>
              <a:rPr lang="en-US" sz="2400" b="1" i="0" u="none" strike="noStrike" cap="none">
                <a:solidFill>
                  <a:schemeClr val="dk1"/>
                </a:solidFill>
                <a:latin typeface="Times New Roman"/>
                <a:ea typeface="Times New Roman"/>
                <a:cs typeface="Times New Roman"/>
                <a:sym typeface="Times New Roman"/>
              </a:rPr>
              <a:t>Must meet the same requirements as the primary</a:t>
            </a:r>
            <a:endParaRPr/>
          </a:p>
          <a:p>
            <a:pPr marL="0" marR="0" lvl="0" indent="0" algn="l" rtl="0">
              <a:spcBef>
                <a:spcPts val="1200"/>
              </a:spcBef>
              <a:spcAft>
                <a:spcPts val="0"/>
              </a:spcAft>
              <a:buNone/>
            </a:pPr>
            <a:r>
              <a:rPr lang="en-US" sz="2400" b="1" i="0" u="none" strike="noStrike" cap="none">
                <a:solidFill>
                  <a:schemeClr val="dk1"/>
                </a:solidFill>
                <a:latin typeface="Times New Roman"/>
                <a:ea typeface="Times New Roman"/>
                <a:cs typeface="Times New Roman"/>
                <a:sym typeface="Times New Roman"/>
              </a:rPr>
              <a:t>      place of business	</a:t>
            </a:r>
            <a:endParaRPr/>
          </a:p>
          <a:p>
            <a:pPr marL="342900" marR="0" lvl="0" indent="-342900" algn="l" rtl="0">
              <a:spcBef>
                <a:spcPts val="1200"/>
              </a:spcBef>
              <a:spcAft>
                <a:spcPts val="0"/>
              </a:spcAft>
              <a:buClr>
                <a:schemeClr val="accent2"/>
              </a:buClr>
              <a:buSzPts val="2400"/>
              <a:buFont typeface="Arial"/>
              <a:buChar char="•"/>
            </a:pPr>
            <a:r>
              <a:rPr lang="en-US" sz="2400" b="1" i="0" u="none" strike="noStrike" cap="none">
                <a:solidFill>
                  <a:schemeClr val="dk1"/>
                </a:solidFill>
                <a:latin typeface="Times New Roman"/>
                <a:ea typeface="Times New Roman"/>
                <a:cs typeface="Times New Roman"/>
                <a:sym typeface="Times New Roman"/>
              </a:rPr>
              <a:t>Application and additional fees required.</a:t>
            </a:r>
            <a:endParaRPr/>
          </a:p>
          <a:p>
            <a:pPr marL="342900" marR="0" lvl="0" indent="-342900" algn="l" rtl="0">
              <a:spcBef>
                <a:spcPts val="1200"/>
              </a:spcBef>
              <a:spcAft>
                <a:spcPts val="0"/>
              </a:spcAft>
              <a:buClr>
                <a:schemeClr val="accent2"/>
              </a:buClr>
              <a:buSzPts val="2400"/>
              <a:buFont typeface="Arial"/>
              <a:buChar char="•"/>
            </a:pPr>
            <a:r>
              <a:rPr lang="en-US" sz="2400" b="1" i="0" u="none" strike="noStrike" cap="none">
                <a:solidFill>
                  <a:schemeClr val="dk1"/>
                </a:solidFill>
                <a:latin typeface="Times New Roman"/>
                <a:ea typeface="Times New Roman"/>
                <a:cs typeface="Times New Roman"/>
                <a:sym typeface="Times New Roman"/>
              </a:rPr>
              <a:t>Lease if area is not owned by the dealer</a:t>
            </a:r>
            <a:endParaRPr/>
          </a:p>
          <a:p>
            <a:pPr marL="342900" marR="0" lvl="0" indent="-342900" algn="l" rtl="0">
              <a:spcBef>
                <a:spcPts val="1200"/>
              </a:spcBef>
              <a:spcAft>
                <a:spcPts val="0"/>
              </a:spcAft>
              <a:buClr>
                <a:schemeClr val="accent2"/>
              </a:buClr>
              <a:buSzPts val="2400"/>
              <a:buFont typeface="Arial"/>
              <a:buChar char="•"/>
            </a:pPr>
            <a:r>
              <a:rPr lang="en-US" sz="2400" b="1" i="0" u="none" strike="noStrike" cap="none">
                <a:solidFill>
                  <a:schemeClr val="dk1"/>
                </a:solidFill>
                <a:latin typeface="Times New Roman"/>
                <a:ea typeface="Times New Roman"/>
                <a:cs typeface="Times New Roman"/>
                <a:sym typeface="Times New Roman"/>
              </a:rPr>
              <a:t>Land Use /Zoning approval</a:t>
            </a:r>
            <a:endParaRPr/>
          </a:p>
          <a:p>
            <a:pPr marL="342900" marR="0" lvl="0" indent="-342900" algn="l" rtl="0">
              <a:spcBef>
                <a:spcPts val="1200"/>
              </a:spcBef>
              <a:spcAft>
                <a:spcPts val="0"/>
              </a:spcAft>
              <a:buClr>
                <a:schemeClr val="accent2"/>
              </a:buClr>
              <a:buSzPts val="2400"/>
              <a:buFont typeface="Arial"/>
              <a:buChar char="•"/>
            </a:pPr>
            <a:r>
              <a:rPr lang="en-US" sz="2400" b="1" i="0" u="none" strike="noStrike" cap="none">
                <a:solidFill>
                  <a:schemeClr val="dk1"/>
                </a:solidFill>
                <a:latin typeface="Times New Roman"/>
                <a:ea typeface="Times New Roman"/>
                <a:cs typeface="Times New Roman"/>
                <a:sym typeface="Times New Roman"/>
              </a:rPr>
              <a:t>Records may be kept at the primary location.</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51"/>
        <p:cNvGrpSpPr/>
        <p:nvPr/>
      </p:nvGrpSpPr>
      <p:grpSpPr>
        <a:xfrm>
          <a:off x="0" y="0"/>
          <a:ext cx="0" cy="0"/>
          <a:chOff x="0" y="0"/>
          <a:chExt cx="0" cy="0"/>
        </a:xfrm>
      </p:grpSpPr>
      <p:sp>
        <p:nvSpPr>
          <p:cNvPr id="552" name="Google Shape;552;p69"/>
          <p:cNvSpPr txBox="1"/>
          <p:nvPr/>
        </p:nvSpPr>
        <p:spPr>
          <a:xfrm>
            <a:off x="2680850" y="1142825"/>
            <a:ext cx="3948600" cy="51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Roboto"/>
                <a:ea typeface="Roboto"/>
                <a:cs typeface="Roboto"/>
                <a:sym typeface="Roboto"/>
              </a:rPr>
              <a:t>Use of Dealer Plates</a:t>
            </a:r>
            <a:endParaRPr>
              <a:latin typeface="Roboto"/>
              <a:ea typeface="Roboto"/>
              <a:cs typeface="Roboto"/>
              <a:sym typeface="Roboto"/>
            </a:endParaRPr>
          </a:p>
        </p:txBody>
      </p:sp>
      <p:sp>
        <p:nvSpPr>
          <p:cNvPr id="553" name="Google Shape;553;p69"/>
          <p:cNvSpPr txBox="1"/>
          <p:nvPr/>
        </p:nvSpPr>
        <p:spPr>
          <a:xfrm>
            <a:off x="1219200" y="1661825"/>
            <a:ext cx="6705600" cy="51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2160"/>
              <a:buFont typeface="Noto Sans Symbols"/>
              <a:buNone/>
            </a:pPr>
            <a:r>
              <a:rPr lang="en-US" sz="2400" b="1">
                <a:solidFill>
                  <a:schemeClr val="dk1"/>
                </a:solidFill>
                <a:latin typeface="Times New Roman"/>
                <a:ea typeface="Times New Roman"/>
                <a:cs typeface="Times New Roman"/>
                <a:sym typeface="Times New Roman"/>
              </a:rPr>
              <a:t>   </a:t>
            </a:r>
            <a:r>
              <a:rPr lang="en-US" sz="2400" b="1" u="sng">
                <a:solidFill>
                  <a:srgbClr val="A50021"/>
                </a:solidFill>
                <a:latin typeface="Roboto"/>
                <a:ea typeface="Roboto"/>
                <a:cs typeface="Roboto"/>
                <a:sym typeface="Roboto"/>
              </a:rPr>
              <a:t>New, Used Car or Motorcycle Dealer Plate</a:t>
            </a:r>
            <a:r>
              <a:rPr lang="en-US" sz="2400" b="1">
                <a:solidFill>
                  <a:schemeClr val="dk1"/>
                </a:solidFill>
                <a:latin typeface="Roboto"/>
                <a:ea typeface="Roboto"/>
                <a:cs typeface="Roboto"/>
                <a:sym typeface="Roboto"/>
              </a:rPr>
              <a:t> </a:t>
            </a:r>
            <a:r>
              <a:rPr lang="en-US" sz="2400" b="1">
                <a:solidFill>
                  <a:schemeClr val="dk1"/>
                </a:solidFill>
                <a:latin typeface="Times New Roman"/>
                <a:ea typeface="Times New Roman"/>
                <a:cs typeface="Times New Roman"/>
                <a:sym typeface="Times New Roman"/>
              </a:rPr>
              <a:t> </a:t>
            </a:r>
            <a:endParaRPr/>
          </a:p>
          <a:p>
            <a:pPr marL="0" marR="0" lvl="0" indent="0" algn="l" rtl="0">
              <a:spcBef>
                <a:spcPts val="480"/>
              </a:spcBef>
              <a:spcAft>
                <a:spcPts val="0"/>
              </a:spcAft>
              <a:buClr>
                <a:schemeClr val="accent1"/>
              </a:buClr>
              <a:buSzPts val="2160"/>
              <a:buFont typeface="Noto Sans Symbols"/>
              <a:buNone/>
            </a:pPr>
            <a:endParaRPr sz="2400" b="1">
              <a:solidFill>
                <a:schemeClr val="dk1"/>
              </a:solidFill>
              <a:latin typeface="Times New Roman"/>
              <a:ea typeface="Times New Roman"/>
              <a:cs typeface="Times New Roman"/>
              <a:sym typeface="Times New Roman"/>
            </a:endParaRPr>
          </a:p>
        </p:txBody>
      </p:sp>
      <p:sp>
        <p:nvSpPr>
          <p:cNvPr id="554" name="Google Shape;554;p69"/>
          <p:cNvSpPr txBox="1"/>
          <p:nvPr/>
        </p:nvSpPr>
        <p:spPr>
          <a:xfrm>
            <a:off x="1066800" y="2180825"/>
            <a:ext cx="7010400" cy="4573200"/>
          </a:xfrm>
          <a:prstGeom prst="rect">
            <a:avLst/>
          </a:prstGeom>
          <a:noFill/>
          <a:ln>
            <a:noFill/>
          </a:ln>
        </p:spPr>
        <p:txBody>
          <a:bodyPr spcFirstLastPara="1" wrap="square" lIns="91425" tIns="45700" rIns="91425" bIns="45700" anchor="t" anchorCtr="0">
            <a:spAutoFit/>
          </a:bodyPr>
          <a:lstStyle/>
          <a:p>
            <a:pPr marL="0" marR="0" lvl="0" indent="-139700" algn="l" rtl="0">
              <a:spcBef>
                <a:spcPts val="0"/>
              </a:spcBef>
              <a:spcAft>
                <a:spcPts val="0"/>
              </a:spcAft>
              <a:buClr>
                <a:schemeClr val="dk1"/>
              </a:buClr>
              <a:buSzPts val="2200"/>
              <a:buFont typeface="Roboto"/>
              <a:buChar char="▪"/>
            </a:pPr>
            <a:r>
              <a:rPr lang="en-US" sz="2200">
                <a:solidFill>
                  <a:schemeClr val="dk1"/>
                </a:solidFill>
                <a:latin typeface="Roboto"/>
                <a:ea typeface="Roboto"/>
                <a:cs typeface="Roboto"/>
                <a:sym typeface="Roboto"/>
              </a:rPr>
              <a:t>  These plates are issued to dealers to allow a customer to road test a vehicle.</a:t>
            </a:r>
            <a:endParaRPr sz="1200">
              <a:latin typeface="Roboto"/>
              <a:ea typeface="Roboto"/>
              <a:cs typeface="Roboto"/>
              <a:sym typeface="Roboto"/>
            </a:endParaRPr>
          </a:p>
          <a:p>
            <a:pPr marL="0" marR="0" lvl="0" indent="-139700" algn="l" rtl="0">
              <a:spcBef>
                <a:spcPts val="1200"/>
              </a:spcBef>
              <a:spcAft>
                <a:spcPts val="0"/>
              </a:spcAft>
              <a:buClr>
                <a:schemeClr val="dk1"/>
              </a:buClr>
              <a:buSzPts val="2200"/>
              <a:buFont typeface="Roboto"/>
              <a:buChar char="▪"/>
            </a:pPr>
            <a:r>
              <a:rPr lang="en-US" sz="2200">
                <a:solidFill>
                  <a:schemeClr val="dk1"/>
                </a:solidFill>
                <a:latin typeface="Roboto"/>
                <a:ea typeface="Roboto"/>
                <a:cs typeface="Roboto"/>
                <a:sym typeface="Roboto"/>
              </a:rPr>
              <a:t>  A business plate may be used by the owner or a sales representative, general manager, sales manager, or service manager who are employees on the dealers payroll full-time, but not in the dealer’s immediate family or members of that person’s household.</a:t>
            </a:r>
            <a:endParaRPr sz="2200">
              <a:solidFill>
                <a:schemeClr val="dk1"/>
              </a:solidFill>
              <a:latin typeface="Roboto"/>
              <a:ea typeface="Roboto"/>
              <a:cs typeface="Roboto"/>
              <a:sym typeface="Roboto"/>
            </a:endParaRPr>
          </a:p>
          <a:p>
            <a:pPr marL="0" marR="0" lvl="0" indent="-139700" algn="l" rtl="0">
              <a:spcBef>
                <a:spcPts val="1200"/>
              </a:spcBef>
              <a:spcAft>
                <a:spcPts val="0"/>
              </a:spcAft>
              <a:buClr>
                <a:schemeClr val="dk1"/>
              </a:buClr>
              <a:buSzPts val="2200"/>
              <a:buFont typeface="Roboto"/>
              <a:buChar char="▪"/>
            </a:pPr>
            <a:r>
              <a:rPr lang="en-US" sz="2200" u="sng">
                <a:solidFill>
                  <a:schemeClr val="dk1"/>
                </a:solidFill>
                <a:latin typeface="Roboto"/>
                <a:ea typeface="Roboto"/>
                <a:cs typeface="Roboto"/>
                <a:sym typeface="Roboto"/>
              </a:rPr>
              <a:t> Must only be attached to a vehicle in the dealer inventory</a:t>
            </a:r>
            <a:endParaRPr sz="2200" u="sng">
              <a:solidFill>
                <a:schemeClr val="dk1"/>
              </a:solidFill>
              <a:latin typeface="Roboto"/>
              <a:ea typeface="Roboto"/>
              <a:cs typeface="Roboto"/>
              <a:sym typeface="Roboto"/>
            </a:endParaRPr>
          </a:p>
          <a:p>
            <a:pPr marL="0" marR="0" lvl="0" indent="-139700" algn="l" rtl="0">
              <a:spcBef>
                <a:spcPts val="1200"/>
              </a:spcBef>
              <a:spcAft>
                <a:spcPts val="0"/>
              </a:spcAft>
              <a:buClr>
                <a:schemeClr val="dk1"/>
              </a:buClr>
              <a:buSzPts val="2200"/>
              <a:buFont typeface="Roboto"/>
              <a:buChar char="▪"/>
            </a:pPr>
            <a:r>
              <a:rPr lang="en-US" sz="2200" u="sng">
                <a:solidFill>
                  <a:schemeClr val="dk1"/>
                </a:solidFill>
                <a:latin typeface="Roboto"/>
                <a:ea typeface="Roboto"/>
                <a:cs typeface="Roboto"/>
                <a:sym typeface="Roboto"/>
              </a:rPr>
              <a:t> </a:t>
            </a:r>
            <a:r>
              <a:rPr lang="en-US" sz="2200">
                <a:solidFill>
                  <a:schemeClr val="dk1"/>
                </a:solidFill>
                <a:latin typeface="Roboto"/>
                <a:ea typeface="Roboto"/>
                <a:cs typeface="Roboto"/>
                <a:sym typeface="Roboto"/>
              </a:rPr>
              <a:t>Dealer plates may not be loaned out or leased to another party they are for the sole use of the licensed dealer.</a:t>
            </a:r>
            <a:endParaRPr sz="2200">
              <a:solidFill>
                <a:schemeClr val="dk1"/>
              </a:solidFill>
              <a:latin typeface="Roboto"/>
              <a:ea typeface="Roboto"/>
              <a:cs typeface="Roboto"/>
              <a:sym typeface="Roboto"/>
            </a:endParaRPr>
          </a:p>
        </p:txBody>
      </p:sp>
      <p:grpSp>
        <p:nvGrpSpPr>
          <p:cNvPr id="555" name="Google Shape;555;p69"/>
          <p:cNvGrpSpPr/>
          <p:nvPr/>
        </p:nvGrpSpPr>
        <p:grpSpPr>
          <a:xfrm>
            <a:off x="1066946" y="449999"/>
            <a:ext cx="7010105" cy="616963"/>
            <a:chOff x="1752600" y="51170"/>
            <a:chExt cx="6496252" cy="647730"/>
          </a:xfrm>
        </p:grpSpPr>
        <p:pic>
          <p:nvPicPr>
            <p:cNvPr id="556" name="Google Shape;556;p69"/>
            <p:cNvPicPr preferRelativeResize="0"/>
            <p:nvPr/>
          </p:nvPicPr>
          <p:blipFill rotWithShape="1">
            <a:blip r:embed="rId3">
              <a:alphaModFix/>
            </a:blip>
            <a:srcRect/>
            <a:stretch/>
          </p:blipFill>
          <p:spPr>
            <a:xfrm>
              <a:off x="7010401" y="51170"/>
              <a:ext cx="1238451" cy="631128"/>
            </a:xfrm>
            <a:prstGeom prst="rect">
              <a:avLst/>
            </a:prstGeom>
            <a:noFill/>
            <a:ln>
              <a:noFill/>
            </a:ln>
          </p:spPr>
        </p:pic>
        <p:pic>
          <p:nvPicPr>
            <p:cNvPr id="557" name="Google Shape;557;p69"/>
            <p:cNvPicPr preferRelativeResize="0"/>
            <p:nvPr/>
          </p:nvPicPr>
          <p:blipFill rotWithShape="1">
            <a:blip r:embed="rId4">
              <a:alphaModFix/>
            </a:blip>
            <a:srcRect/>
            <a:stretch/>
          </p:blipFill>
          <p:spPr>
            <a:xfrm>
              <a:off x="1752600" y="81922"/>
              <a:ext cx="1240857" cy="616978"/>
            </a:xfrm>
            <a:prstGeom prst="rect">
              <a:avLst/>
            </a:prstGeom>
            <a:noFill/>
            <a:ln>
              <a:noFill/>
            </a:ln>
          </p:spPr>
        </p:pic>
        <p:pic>
          <p:nvPicPr>
            <p:cNvPr id="558" name="Google Shape;558;p69"/>
            <p:cNvPicPr preferRelativeResize="0"/>
            <p:nvPr/>
          </p:nvPicPr>
          <p:blipFill rotWithShape="1">
            <a:blip r:embed="rId5">
              <a:alphaModFix/>
            </a:blip>
            <a:srcRect/>
            <a:stretch/>
          </p:blipFill>
          <p:spPr>
            <a:xfrm>
              <a:off x="4343400" y="51170"/>
              <a:ext cx="1277754" cy="626574"/>
            </a:xfrm>
            <a:prstGeom prst="rect">
              <a:avLst/>
            </a:prstGeom>
            <a:noFill/>
            <a:ln>
              <a:noFill/>
            </a:ln>
          </p:spPr>
        </p:pic>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62"/>
        <p:cNvGrpSpPr/>
        <p:nvPr/>
      </p:nvGrpSpPr>
      <p:grpSpPr>
        <a:xfrm>
          <a:off x="0" y="0"/>
          <a:ext cx="0" cy="0"/>
          <a:chOff x="0" y="0"/>
          <a:chExt cx="0" cy="0"/>
        </a:xfrm>
      </p:grpSpPr>
      <p:sp>
        <p:nvSpPr>
          <p:cNvPr id="563" name="Google Shape;563;p70"/>
          <p:cNvSpPr txBox="1"/>
          <p:nvPr/>
        </p:nvSpPr>
        <p:spPr>
          <a:xfrm>
            <a:off x="1676400" y="1608138"/>
            <a:ext cx="7467600" cy="50783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Noto Sans Symbols"/>
              <a:buNone/>
            </a:pPr>
            <a:r>
              <a:rPr lang="en-US" sz="2400" b="1">
                <a:solidFill>
                  <a:schemeClr val="dk1"/>
                </a:solidFill>
                <a:latin typeface="Roboto"/>
                <a:ea typeface="Roboto"/>
                <a:cs typeface="Roboto"/>
                <a:sym typeface="Roboto"/>
              </a:rPr>
              <a:t> </a:t>
            </a:r>
            <a:r>
              <a:rPr lang="en-US" sz="2400" b="1" u="sng">
                <a:solidFill>
                  <a:srgbClr val="A50021"/>
                </a:solidFill>
                <a:latin typeface="Roboto"/>
                <a:ea typeface="Roboto"/>
                <a:cs typeface="Roboto"/>
                <a:sym typeface="Roboto"/>
              </a:rPr>
              <a:t>New, Used Car or Motorcycle Family Plate</a:t>
            </a:r>
            <a:r>
              <a:rPr lang="en-US" sz="2400" b="1">
                <a:solidFill>
                  <a:srgbClr val="A50021"/>
                </a:solidFill>
                <a:latin typeface="Roboto"/>
                <a:ea typeface="Roboto"/>
                <a:cs typeface="Roboto"/>
                <a:sym typeface="Roboto"/>
              </a:rPr>
              <a:t>:</a:t>
            </a:r>
            <a:endParaRPr>
              <a:latin typeface="Roboto"/>
              <a:ea typeface="Roboto"/>
              <a:cs typeface="Roboto"/>
              <a:sym typeface="Roboto"/>
            </a:endParaRPr>
          </a:p>
          <a:p>
            <a:pPr marL="0" marR="0" lvl="0" indent="-152400" algn="l" rtl="0">
              <a:spcBef>
                <a:spcPts val="1200"/>
              </a:spcBef>
              <a:spcAft>
                <a:spcPts val="0"/>
              </a:spcAft>
              <a:buClr>
                <a:schemeClr val="dk1"/>
              </a:buClr>
              <a:buSzPts val="2400"/>
              <a:buFont typeface="Roboto"/>
              <a:buChar char="✔"/>
            </a:pPr>
            <a:r>
              <a:rPr lang="en-US" sz="2400">
                <a:solidFill>
                  <a:schemeClr val="dk1"/>
                </a:solidFill>
                <a:latin typeface="Roboto"/>
                <a:ea typeface="Roboto"/>
                <a:cs typeface="Roboto"/>
                <a:sym typeface="Roboto"/>
              </a:rPr>
              <a:t>  This is for the personal use of the dealer’s immediate  family, provided the dealer is married or has children, (under 18), that have a valid driver’s license and reside full-time in the dealers residence.  </a:t>
            </a:r>
            <a:endParaRPr>
              <a:latin typeface="Roboto"/>
              <a:ea typeface="Roboto"/>
              <a:cs typeface="Roboto"/>
              <a:sym typeface="Roboto"/>
            </a:endParaRPr>
          </a:p>
          <a:p>
            <a:pPr marL="0" marR="0" lvl="0" indent="-152400" algn="l" rtl="0">
              <a:spcBef>
                <a:spcPts val="1200"/>
              </a:spcBef>
              <a:spcAft>
                <a:spcPts val="0"/>
              </a:spcAft>
              <a:buClr>
                <a:schemeClr val="dk1"/>
              </a:buClr>
              <a:buSzPts val="2400"/>
              <a:buFont typeface="Roboto"/>
              <a:buChar char="✔"/>
            </a:pPr>
            <a:r>
              <a:rPr lang="en-US" sz="2400">
                <a:solidFill>
                  <a:schemeClr val="dk1"/>
                </a:solidFill>
                <a:latin typeface="Roboto"/>
                <a:ea typeface="Roboto"/>
                <a:cs typeface="Roboto"/>
                <a:sym typeface="Roboto"/>
              </a:rPr>
              <a:t>  Must submit application identifying family members that will be using the family plate(s).</a:t>
            </a:r>
            <a:endParaRPr>
              <a:latin typeface="Roboto"/>
              <a:ea typeface="Roboto"/>
              <a:cs typeface="Roboto"/>
              <a:sym typeface="Roboto"/>
            </a:endParaRPr>
          </a:p>
          <a:p>
            <a:pPr marL="0" marR="0" lvl="0" indent="-152400" algn="l" rtl="0">
              <a:spcBef>
                <a:spcPts val="1200"/>
              </a:spcBef>
              <a:spcAft>
                <a:spcPts val="0"/>
              </a:spcAft>
              <a:buClr>
                <a:schemeClr val="dk1"/>
              </a:buClr>
              <a:buSzPts val="2400"/>
              <a:buFont typeface="Roboto"/>
              <a:buChar char="✔"/>
            </a:pPr>
            <a:r>
              <a:rPr lang="en-US" sz="2400">
                <a:solidFill>
                  <a:schemeClr val="dk1"/>
                </a:solidFill>
                <a:latin typeface="Roboto"/>
                <a:ea typeface="Roboto"/>
                <a:cs typeface="Roboto"/>
                <a:sym typeface="Roboto"/>
              </a:rPr>
              <a:t>  Owners/Partners must hold at least 20% ownership in dealership.</a:t>
            </a:r>
            <a:endParaRPr>
              <a:latin typeface="Roboto"/>
              <a:ea typeface="Roboto"/>
              <a:cs typeface="Roboto"/>
              <a:sym typeface="Roboto"/>
            </a:endParaRPr>
          </a:p>
          <a:p>
            <a:pPr marL="0" marR="0" lvl="0" indent="-152400" algn="l" rtl="0">
              <a:spcBef>
                <a:spcPts val="1200"/>
              </a:spcBef>
              <a:spcAft>
                <a:spcPts val="0"/>
              </a:spcAft>
              <a:buClr>
                <a:schemeClr val="dk1"/>
              </a:buClr>
              <a:buSzPts val="2400"/>
              <a:buFont typeface="Roboto"/>
              <a:buChar char="✔"/>
            </a:pPr>
            <a:r>
              <a:rPr lang="en-US" sz="2400">
                <a:solidFill>
                  <a:schemeClr val="dk1"/>
                </a:solidFill>
                <a:latin typeface="Roboto"/>
                <a:ea typeface="Roboto"/>
                <a:cs typeface="Roboto"/>
                <a:sym typeface="Roboto"/>
              </a:rPr>
              <a:t>  Only one (1) family plate is allowed per owner.</a:t>
            </a:r>
            <a:endParaRPr>
              <a:latin typeface="Roboto"/>
              <a:ea typeface="Roboto"/>
              <a:cs typeface="Roboto"/>
              <a:sym typeface="Roboto"/>
            </a:endParaRPr>
          </a:p>
          <a:p>
            <a:pPr marL="0" marR="0" lvl="0" indent="-152400" algn="l" rtl="0">
              <a:spcBef>
                <a:spcPts val="1200"/>
              </a:spcBef>
              <a:spcAft>
                <a:spcPts val="0"/>
              </a:spcAft>
              <a:buClr>
                <a:schemeClr val="dk1"/>
              </a:buClr>
              <a:buSzPts val="2400"/>
              <a:buFont typeface="Roboto"/>
              <a:buChar char="✔"/>
            </a:pPr>
            <a:r>
              <a:rPr lang="en-US" sz="2400">
                <a:solidFill>
                  <a:schemeClr val="dk1"/>
                </a:solidFill>
                <a:latin typeface="Roboto"/>
                <a:ea typeface="Roboto"/>
                <a:cs typeface="Roboto"/>
                <a:sym typeface="Roboto"/>
              </a:rPr>
              <a:t>  Common law marriages do not apply. </a:t>
            </a:r>
            <a:endParaRPr sz="2400">
              <a:solidFill>
                <a:schemeClr val="dk1"/>
              </a:solidFill>
              <a:latin typeface="Roboto"/>
              <a:ea typeface="Roboto"/>
              <a:cs typeface="Roboto"/>
              <a:sym typeface="Roboto"/>
            </a:endParaRPr>
          </a:p>
        </p:txBody>
      </p:sp>
      <p:sp>
        <p:nvSpPr>
          <p:cNvPr id="564" name="Google Shape;564;p70"/>
          <p:cNvSpPr txBox="1"/>
          <p:nvPr/>
        </p:nvSpPr>
        <p:spPr>
          <a:xfrm>
            <a:off x="2576988" y="1180500"/>
            <a:ext cx="3990000" cy="51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Roboto"/>
                <a:ea typeface="Roboto"/>
                <a:cs typeface="Roboto"/>
                <a:sym typeface="Roboto"/>
              </a:rPr>
              <a:t>Use of Dealer Plates</a:t>
            </a:r>
            <a:endParaRPr>
              <a:latin typeface="Roboto"/>
              <a:ea typeface="Roboto"/>
              <a:cs typeface="Roboto"/>
              <a:sym typeface="Roboto"/>
            </a:endParaRPr>
          </a:p>
        </p:txBody>
      </p:sp>
      <p:grpSp>
        <p:nvGrpSpPr>
          <p:cNvPr id="565" name="Google Shape;565;p70"/>
          <p:cNvGrpSpPr/>
          <p:nvPr/>
        </p:nvGrpSpPr>
        <p:grpSpPr>
          <a:xfrm>
            <a:off x="1194061" y="370406"/>
            <a:ext cx="6755870" cy="689237"/>
            <a:chOff x="1789613" y="439669"/>
            <a:chExt cx="6755870" cy="689237"/>
          </a:xfrm>
        </p:grpSpPr>
        <p:pic>
          <p:nvPicPr>
            <p:cNvPr id="566" name="Google Shape;566;p70"/>
            <p:cNvPicPr preferRelativeResize="0"/>
            <p:nvPr/>
          </p:nvPicPr>
          <p:blipFill rotWithShape="1">
            <a:blip r:embed="rId3">
              <a:alphaModFix/>
            </a:blip>
            <a:srcRect/>
            <a:stretch/>
          </p:blipFill>
          <p:spPr>
            <a:xfrm>
              <a:off x="7435536" y="475295"/>
              <a:ext cx="1109947" cy="653611"/>
            </a:xfrm>
            <a:prstGeom prst="rect">
              <a:avLst/>
            </a:prstGeom>
            <a:noFill/>
            <a:ln>
              <a:noFill/>
            </a:ln>
          </p:spPr>
        </p:pic>
        <p:pic>
          <p:nvPicPr>
            <p:cNvPr id="567" name="Google Shape;567;p70"/>
            <p:cNvPicPr preferRelativeResize="0"/>
            <p:nvPr/>
          </p:nvPicPr>
          <p:blipFill rotWithShape="1">
            <a:blip r:embed="rId4">
              <a:alphaModFix/>
            </a:blip>
            <a:srcRect/>
            <a:stretch/>
          </p:blipFill>
          <p:spPr>
            <a:xfrm>
              <a:off x="4495800" y="439669"/>
              <a:ext cx="1301338" cy="639232"/>
            </a:xfrm>
            <a:prstGeom prst="rect">
              <a:avLst/>
            </a:prstGeom>
            <a:noFill/>
            <a:ln>
              <a:noFill/>
            </a:ln>
          </p:spPr>
        </p:pic>
        <p:pic>
          <p:nvPicPr>
            <p:cNvPr id="568" name="Google Shape;568;p70"/>
            <p:cNvPicPr preferRelativeResize="0"/>
            <p:nvPr/>
          </p:nvPicPr>
          <p:blipFill rotWithShape="1">
            <a:blip r:embed="rId5">
              <a:alphaModFix/>
            </a:blip>
            <a:srcRect/>
            <a:stretch/>
          </p:blipFill>
          <p:spPr>
            <a:xfrm>
              <a:off x="1828800" y="446306"/>
              <a:ext cx="1295400" cy="638845"/>
            </a:xfrm>
            <a:prstGeom prst="rect">
              <a:avLst/>
            </a:prstGeom>
            <a:noFill/>
            <a:ln>
              <a:noFill/>
            </a:ln>
          </p:spPr>
        </p:pic>
        <p:pic>
          <p:nvPicPr>
            <p:cNvPr id="569" name="Google Shape;569;p70"/>
            <p:cNvPicPr preferRelativeResize="0"/>
            <p:nvPr/>
          </p:nvPicPr>
          <p:blipFill rotWithShape="1">
            <a:blip r:embed="rId3">
              <a:alphaModFix/>
            </a:blip>
            <a:srcRect/>
            <a:stretch/>
          </p:blipFill>
          <p:spPr>
            <a:xfrm>
              <a:off x="7396349" y="475295"/>
              <a:ext cx="1109947" cy="653611"/>
            </a:xfrm>
            <a:prstGeom prst="rect">
              <a:avLst/>
            </a:prstGeom>
            <a:noFill/>
            <a:ln>
              <a:noFill/>
            </a:ln>
          </p:spPr>
        </p:pic>
        <p:pic>
          <p:nvPicPr>
            <p:cNvPr id="570" name="Google Shape;570;p70"/>
            <p:cNvPicPr preferRelativeResize="0"/>
            <p:nvPr/>
          </p:nvPicPr>
          <p:blipFill rotWithShape="1">
            <a:blip r:embed="rId4">
              <a:alphaModFix/>
            </a:blip>
            <a:srcRect/>
            <a:stretch/>
          </p:blipFill>
          <p:spPr>
            <a:xfrm>
              <a:off x="4456613" y="439669"/>
              <a:ext cx="1301338" cy="639232"/>
            </a:xfrm>
            <a:prstGeom prst="rect">
              <a:avLst/>
            </a:prstGeom>
            <a:noFill/>
            <a:ln>
              <a:noFill/>
            </a:ln>
          </p:spPr>
        </p:pic>
        <p:pic>
          <p:nvPicPr>
            <p:cNvPr id="571" name="Google Shape;571;p70"/>
            <p:cNvPicPr preferRelativeResize="0"/>
            <p:nvPr/>
          </p:nvPicPr>
          <p:blipFill rotWithShape="1">
            <a:blip r:embed="rId5">
              <a:alphaModFix/>
            </a:blip>
            <a:srcRect/>
            <a:stretch/>
          </p:blipFill>
          <p:spPr>
            <a:xfrm>
              <a:off x="1789613" y="446306"/>
              <a:ext cx="1295400" cy="638845"/>
            </a:xfrm>
            <a:prstGeom prst="rect">
              <a:avLst/>
            </a:prstGeom>
            <a:noFill/>
            <a:ln>
              <a:noFill/>
            </a:ln>
          </p:spPr>
        </p:pic>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75"/>
        <p:cNvGrpSpPr/>
        <p:nvPr/>
      </p:nvGrpSpPr>
      <p:grpSpPr>
        <a:xfrm>
          <a:off x="0" y="0"/>
          <a:ext cx="0" cy="0"/>
          <a:chOff x="0" y="0"/>
          <a:chExt cx="0" cy="0"/>
        </a:xfrm>
      </p:grpSpPr>
      <p:sp>
        <p:nvSpPr>
          <p:cNvPr id="576" name="Google Shape;576;p71"/>
          <p:cNvSpPr txBox="1"/>
          <p:nvPr/>
        </p:nvSpPr>
        <p:spPr>
          <a:xfrm>
            <a:off x="800100" y="2114625"/>
            <a:ext cx="7543800" cy="43692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dk1"/>
              </a:buClr>
              <a:buSzPts val="2400"/>
              <a:buFont typeface="Noto Sans Symbols"/>
              <a:buNone/>
            </a:pPr>
            <a:r>
              <a:rPr lang="en-US" sz="2400">
                <a:solidFill>
                  <a:schemeClr val="dk1"/>
                </a:solidFill>
                <a:latin typeface="Roboto"/>
                <a:ea typeface="Roboto"/>
                <a:cs typeface="Roboto"/>
                <a:sym typeface="Roboto"/>
              </a:rPr>
              <a:t> </a:t>
            </a:r>
            <a:r>
              <a:rPr lang="en-US" sz="2400" u="sng">
                <a:solidFill>
                  <a:srgbClr val="FF0000"/>
                </a:solidFill>
                <a:latin typeface="Roboto"/>
                <a:ea typeface="Roboto"/>
                <a:cs typeface="Roboto"/>
                <a:sym typeface="Roboto"/>
              </a:rPr>
              <a:t>New, Used Car or Motorcycle Family Plate</a:t>
            </a:r>
            <a:r>
              <a:rPr lang="en-US" sz="2400">
                <a:solidFill>
                  <a:srgbClr val="FF0000"/>
                </a:solidFill>
                <a:latin typeface="Roboto"/>
                <a:ea typeface="Roboto"/>
                <a:cs typeface="Roboto"/>
                <a:sym typeface="Roboto"/>
              </a:rPr>
              <a:t>:</a:t>
            </a:r>
            <a:endParaRPr>
              <a:latin typeface="Roboto"/>
              <a:ea typeface="Roboto"/>
              <a:cs typeface="Roboto"/>
              <a:sym typeface="Roboto"/>
            </a:endParaRPr>
          </a:p>
          <a:p>
            <a:pPr marL="0" marR="0" lvl="0" indent="-152400" algn="l" rtl="0">
              <a:lnSpc>
                <a:spcPct val="150000"/>
              </a:lnSpc>
              <a:spcBef>
                <a:spcPts val="1200"/>
              </a:spcBef>
              <a:spcAft>
                <a:spcPts val="0"/>
              </a:spcAft>
              <a:buClr>
                <a:schemeClr val="dk1"/>
              </a:buClr>
              <a:buSzPts val="2400"/>
              <a:buFont typeface="Roboto"/>
              <a:buChar char="✔"/>
            </a:pPr>
            <a:r>
              <a:rPr lang="en-US" sz="2400">
                <a:solidFill>
                  <a:schemeClr val="dk1"/>
                </a:solidFill>
                <a:latin typeface="Roboto"/>
                <a:ea typeface="Roboto"/>
                <a:cs typeface="Roboto"/>
                <a:sym typeface="Roboto"/>
              </a:rPr>
              <a:t> Vehicle must be in the dealer’s active inventory.</a:t>
            </a:r>
            <a:endParaRPr>
              <a:latin typeface="Roboto"/>
              <a:ea typeface="Roboto"/>
              <a:cs typeface="Roboto"/>
              <a:sym typeface="Roboto"/>
            </a:endParaRPr>
          </a:p>
          <a:p>
            <a:pPr marL="0" marR="0" lvl="0" indent="-152400" algn="l" rtl="0">
              <a:lnSpc>
                <a:spcPct val="150000"/>
              </a:lnSpc>
              <a:spcBef>
                <a:spcPts val="1200"/>
              </a:spcBef>
              <a:spcAft>
                <a:spcPts val="0"/>
              </a:spcAft>
              <a:buClr>
                <a:srgbClr val="FF0000"/>
              </a:buClr>
              <a:buSzPts val="2400"/>
              <a:buFont typeface="Roboto"/>
              <a:buChar char="✔"/>
            </a:pPr>
            <a:r>
              <a:rPr lang="en-US" sz="2400" u="sng">
                <a:solidFill>
                  <a:srgbClr val="FF0000"/>
                </a:solidFill>
                <a:latin typeface="Roboto"/>
                <a:ea typeface="Roboto"/>
                <a:cs typeface="Roboto"/>
                <a:sym typeface="Roboto"/>
              </a:rPr>
              <a:t> May Not </a:t>
            </a:r>
            <a:r>
              <a:rPr lang="en-US" sz="2400">
                <a:solidFill>
                  <a:schemeClr val="dk1"/>
                </a:solidFill>
                <a:latin typeface="Roboto"/>
                <a:ea typeface="Roboto"/>
                <a:cs typeface="Roboto"/>
                <a:sym typeface="Roboto"/>
              </a:rPr>
              <a:t>be used for </a:t>
            </a:r>
            <a:r>
              <a:rPr lang="en-US" sz="2400" u="sng">
                <a:solidFill>
                  <a:srgbClr val="FF0000"/>
                </a:solidFill>
                <a:latin typeface="Roboto"/>
                <a:ea typeface="Roboto"/>
                <a:cs typeface="Roboto"/>
                <a:sym typeface="Roboto"/>
              </a:rPr>
              <a:t>employment</a:t>
            </a:r>
            <a:r>
              <a:rPr lang="en-US" sz="2400">
                <a:solidFill>
                  <a:schemeClr val="dk1"/>
                </a:solidFill>
                <a:latin typeface="Roboto"/>
                <a:ea typeface="Roboto"/>
                <a:cs typeface="Roboto"/>
                <a:sym typeface="Roboto"/>
              </a:rPr>
              <a:t> purposes i.e., mail carrier, Mary Kay, Real Estate Agent.</a:t>
            </a:r>
            <a:endParaRPr>
              <a:latin typeface="Roboto"/>
              <a:ea typeface="Roboto"/>
              <a:cs typeface="Roboto"/>
              <a:sym typeface="Roboto"/>
            </a:endParaRPr>
          </a:p>
          <a:p>
            <a:pPr marL="0" marR="0" lvl="0" indent="-152400" algn="l" rtl="0">
              <a:lnSpc>
                <a:spcPct val="150000"/>
              </a:lnSpc>
              <a:spcBef>
                <a:spcPts val="1200"/>
              </a:spcBef>
              <a:spcAft>
                <a:spcPts val="0"/>
              </a:spcAft>
              <a:buClr>
                <a:schemeClr val="dk1"/>
              </a:buClr>
              <a:buSzPts val="2400"/>
              <a:buFont typeface="Roboto"/>
              <a:buChar char="✔"/>
            </a:pPr>
            <a:r>
              <a:rPr lang="en-US" sz="2400">
                <a:solidFill>
                  <a:schemeClr val="dk1"/>
                </a:solidFill>
                <a:latin typeface="Roboto"/>
                <a:ea typeface="Roboto"/>
                <a:cs typeface="Roboto"/>
                <a:sym typeface="Roboto"/>
              </a:rPr>
              <a:t> Must have a dealer license for one (1) year to qualify.</a:t>
            </a:r>
            <a:endParaRPr>
              <a:latin typeface="Roboto"/>
              <a:ea typeface="Roboto"/>
              <a:cs typeface="Roboto"/>
              <a:sym typeface="Roboto"/>
            </a:endParaRPr>
          </a:p>
          <a:p>
            <a:pPr marL="0" marR="0" lvl="0" indent="-152400" algn="l" rtl="0">
              <a:lnSpc>
                <a:spcPct val="150000"/>
              </a:lnSpc>
              <a:spcBef>
                <a:spcPts val="1200"/>
              </a:spcBef>
              <a:spcAft>
                <a:spcPts val="0"/>
              </a:spcAft>
              <a:buClr>
                <a:schemeClr val="dk1"/>
              </a:buClr>
              <a:buSzPts val="2400"/>
              <a:buFont typeface="Roboto"/>
              <a:buChar char="✔"/>
            </a:pPr>
            <a:r>
              <a:rPr lang="en-US" sz="2400">
                <a:solidFill>
                  <a:schemeClr val="dk1"/>
                </a:solidFill>
                <a:latin typeface="Roboto"/>
                <a:ea typeface="Roboto"/>
                <a:cs typeface="Roboto"/>
                <a:sym typeface="Roboto"/>
              </a:rPr>
              <a:t> May not be used on a Motor Home.</a:t>
            </a:r>
            <a:endParaRPr>
              <a:latin typeface="Roboto"/>
              <a:ea typeface="Roboto"/>
              <a:cs typeface="Roboto"/>
              <a:sym typeface="Roboto"/>
            </a:endParaRPr>
          </a:p>
        </p:txBody>
      </p:sp>
      <p:sp>
        <p:nvSpPr>
          <p:cNvPr id="577" name="Google Shape;577;p71"/>
          <p:cNvSpPr txBox="1"/>
          <p:nvPr/>
        </p:nvSpPr>
        <p:spPr>
          <a:xfrm>
            <a:off x="2597725" y="1487875"/>
            <a:ext cx="3823800" cy="51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Roboto"/>
                <a:ea typeface="Roboto"/>
                <a:cs typeface="Roboto"/>
                <a:sym typeface="Roboto"/>
              </a:rPr>
              <a:t>Use of Dealer Plates</a:t>
            </a:r>
            <a:endParaRPr>
              <a:latin typeface="Roboto"/>
              <a:ea typeface="Roboto"/>
              <a:cs typeface="Roboto"/>
              <a:sym typeface="Roboto"/>
            </a:endParaRPr>
          </a:p>
        </p:txBody>
      </p:sp>
      <p:pic>
        <p:nvPicPr>
          <p:cNvPr id="578" name="Google Shape;578;p71"/>
          <p:cNvPicPr preferRelativeResize="0"/>
          <p:nvPr/>
        </p:nvPicPr>
        <p:blipFill rotWithShape="1">
          <a:blip r:embed="rId3">
            <a:alphaModFix/>
          </a:blip>
          <a:srcRect/>
          <a:stretch/>
        </p:blipFill>
        <p:spPr>
          <a:xfrm>
            <a:off x="1191413" y="460529"/>
            <a:ext cx="6761163" cy="6889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82"/>
        <p:cNvGrpSpPr/>
        <p:nvPr/>
      </p:nvGrpSpPr>
      <p:grpSpPr>
        <a:xfrm>
          <a:off x="0" y="0"/>
          <a:ext cx="0" cy="0"/>
          <a:chOff x="0" y="0"/>
          <a:chExt cx="0" cy="0"/>
        </a:xfrm>
      </p:grpSpPr>
      <p:sp>
        <p:nvSpPr>
          <p:cNvPr id="583" name="Google Shape;583;p72"/>
          <p:cNvSpPr txBox="1"/>
          <p:nvPr/>
        </p:nvSpPr>
        <p:spPr>
          <a:xfrm>
            <a:off x="1181100" y="1857575"/>
            <a:ext cx="7453500" cy="470940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FF0000"/>
              </a:buClr>
              <a:buSzPts val="2400"/>
              <a:buFont typeface="Noto Sans Symbols"/>
              <a:buNone/>
            </a:pPr>
            <a:r>
              <a:rPr lang="en-US" sz="2400" b="1">
                <a:solidFill>
                  <a:srgbClr val="FF0000"/>
                </a:solidFill>
                <a:latin typeface="Times New Roman"/>
                <a:ea typeface="Times New Roman"/>
                <a:cs typeface="Times New Roman"/>
                <a:sym typeface="Times New Roman"/>
              </a:rPr>
              <a:t> </a:t>
            </a:r>
            <a:r>
              <a:rPr lang="en-US" sz="2400" b="1" u="sng">
                <a:solidFill>
                  <a:srgbClr val="FF0000"/>
                </a:solidFill>
                <a:latin typeface="Roboto"/>
                <a:ea typeface="Roboto"/>
                <a:cs typeface="Roboto"/>
                <a:sym typeface="Roboto"/>
              </a:rPr>
              <a:t>New, Used Car Service Plate</a:t>
            </a:r>
            <a:r>
              <a:rPr lang="en-US" sz="2400" b="1">
                <a:solidFill>
                  <a:srgbClr val="FF0000"/>
                </a:solidFill>
                <a:latin typeface="Roboto"/>
                <a:ea typeface="Roboto"/>
                <a:cs typeface="Roboto"/>
                <a:sym typeface="Roboto"/>
              </a:rPr>
              <a:t>:</a:t>
            </a:r>
            <a:r>
              <a:rPr lang="en-US" sz="800" b="1">
                <a:solidFill>
                  <a:srgbClr val="FF0000"/>
                </a:solidFill>
                <a:latin typeface="Roboto"/>
                <a:ea typeface="Roboto"/>
                <a:cs typeface="Roboto"/>
                <a:sym typeface="Roboto"/>
              </a:rPr>
              <a:t>   </a:t>
            </a:r>
            <a:endParaRPr sz="1400" b="1">
              <a:solidFill>
                <a:srgbClr val="FF0000"/>
              </a:solidFill>
              <a:latin typeface="Roboto"/>
              <a:ea typeface="Roboto"/>
              <a:cs typeface="Roboto"/>
              <a:sym typeface="Roboto"/>
            </a:endParaRPr>
          </a:p>
          <a:p>
            <a:pPr marL="457200" marR="0" lvl="0" indent="-457200" algn="l" rtl="0">
              <a:lnSpc>
                <a:spcPct val="115000"/>
              </a:lnSpc>
              <a:spcBef>
                <a:spcPts val="450"/>
              </a:spcBef>
              <a:spcAft>
                <a:spcPts val="0"/>
              </a:spcAft>
              <a:buClr>
                <a:schemeClr val="dk1"/>
              </a:buClr>
              <a:buSzPts val="900"/>
              <a:buFont typeface="Noto Sans Symbols"/>
              <a:buNone/>
            </a:pPr>
            <a:endParaRPr sz="900" b="1">
              <a:solidFill>
                <a:srgbClr val="A50021"/>
              </a:solidFill>
              <a:latin typeface="Times New Roman"/>
              <a:ea typeface="Times New Roman"/>
              <a:cs typeface="Times New Roman"/>
              <a:sym typeface="Times New Roman"/>
            </a:endParaRPr>
          </a:p>
          <a:p>
            <a:pPr marL="457200" marR="0" lvl="0" indent="-457200" algn="l" rtl="0">
              <a:lnSpc>
                <a:spcPct val="115000"/>
              </a:lnSpc>
              <a:spcBef>
                <a:spcPts val="480"/>
              </a:spcBef>
              <a:spcAft>
                <a:spcPts val="0"/>
              </a:spcAft>
              <a:buClr>
                <a:schemeClr val="dk1"/>
              </a:buClr>
              <a:buSzPts val="2160"/>
              <a:buFont typeface="Roboto"/>
              <a:buAutoNum type="arabicPeriod"/>
            </a:pPr>
            <a:r>
              <a:rPr lang="en-US" sz="2400">
                <a:solidFill>
                  <a:schemeClr val="dk1"/>
                </a:solidFill>
                <a:latin typeface="Roboto"/>
                <a:ea typeface="Roboto"/>
                <a:cs typeface="Roboto"/>
                <a:sym typeface="Roboto"/>
              </a:rPr>
              <a:t>These plates </a:t>
            </a:r>
            <a:r>
              <a:rPr lang="en-US" sz="2400" u="sng">
                <a:solidFill>
                  <a:srgbClr val="FF0000"/>
                </a:solidFill>
                <a:latin typeface="Roboto"/>
                <a:ea typeface="Roboto"/>
                <a:cs typeface="Roboto"/>
                <a:sym typeface="Roboto"/>
              </a:rPr>
              <a:t>May Not </a:t>
            </a:r>
            <a:r>
              <a:rPr lang="en-US" sz="2400">
                <a:solidFill>
                  <a:schemeClr val="dk1"/>
                </a:solidFill>
                <a:latin typeface="Roboto"/>
                <a:ea typeface="Roboto"/>
                <a:cs typeface="Roboto"/>
                <a:sym typeface="Roboto"/>
              </a:rPr>
              <a:t>be used by a customer.</a:t>
            </a:r>
            <a:endParaRPr>
              <a:latin typeface="Roboto"/>
              <a:ea typeface="Roboto"/>
              <a:cs typeface="Roboto"/>
              <a:sym typeface="Roboto"/>
            </a:endParaRPr>
          </a:p>
          <a:p>
            <a:pPr marL="457200" marR="0" lvl="0" indent="-457200" algn="l" rtl="0">
              <a:lnSpc>
                <a:spcPct val="115000"/>
              </a:lnSpc>
              <a:spcBef>
                <a:spcPts val="480"/>
              </a:spcBef>
              <a:spcAft>
                <a:spcPts val="0"/>
              </a:spcAft>
              <a:buClr>
                <a:schemeClr val="dk1"/>
              </a:buClr>
              <a:buSzPts val="2160"/>
              <a:buFont typeface="Roboto"/>
              <a:buAutoNum type="arabicPeriod"/>
            </a:pPr>
            <a:r>
              <a:rPr lang="en-US" sz="2400">
                <a:solidFill>
                  <a:schemeClr val="dk1"/>
                </a:solidFill>
                <a:latin typeface="Roboto"/>
                <a:ea typeface="Roboto"/>
                <a:cs typeface="Roboto"/>
                <a:sym typeface="Roboto"/>
              </a:rPr>
              <a:t>Its purpose is for the servicing and/or </a:t>
            </a:r>
            <a:endParaRPr>
              <a:latin typeface="Roboto"/>
              <a:ea typeface="Roboto"/>
              <a:cs typeface="Roboto"/>
              <a:sym typeface="Roboto"/>
            </a:endParaRPr>
          </a:p>
          <a:p>
            <a:pPr marL="457200" marR="0" lvl="0" indent="-457200" algn="l" rtl="0">
              <a:lnSpc>
                <a:spcPct val="115000"/>
              </a:lnSpc>
              <a:spcBef>
                <a:spcPts val="480"/>
              </a:spcBef>
              <a:spcAft>
                <a:spcPts val="0"/>
              </a:spcAft>
              <a:buNone/>
            </a:pPr>
            <a:r>
              <a:rPr lang="en-US" sz="2400">
                <a:solidFill>
                  <a:schemeClr val="dk1"/>
                </a:solidFill>
                <a:latin typeface="Roboto"/>
                <a:ea typeface="Roboto"/>
                <a:cs typeface="Roboto"/>
                <a:sym typeface="Roboto"/>
              </a:rPr>
              <a:t>      picking up parts as part of the dealers business.</a:t>
            </a:r>
            <a:endParaRPr>
              <a:latin typeface="Roboto"/>
              <a:ea typeface="Roboto"/>
              <a:cs typeface="Roboto"/>
              <a:sym typeface="Roboto"/>
            </a:endParaRPr>
          </a:p>
          <a:p>
            <a:pPr marL="457200" marR="0" lvl="0" indent="-457200" algn="l" rtl="0">
              <a:lnSpc>
                <a:spcPct val="115000"/>
              </a:lnSpc>
              <a:spcBef>
                <a:spcPts val="480"/>
              </a:spcBef>
              <a:spcAft>
                <a:spcPts val="0"/>
              </a:spcAft>
              <a:buClr>
                <a:schemeClr val="dk1"/>
              </a:buClr>
              <a:buSzPts val="2160"/>
              <a:buFont typeface="Roboto"/>
              <a:buAutoNum type="arabicPeriod" startAt="3"/>
            </a:pPr>
            <a:r>
              <a:rPr lang="en-US" sz="2400">
                <a:solidFill>
                  <a:schemeClr val="dk1"/>
                </a:solidFill>
                <a:latin typeface="Roboto"/>
                <a:ea typeface="Roboto"/>
                <a:cs typeface="Roboto"/>
                <a:sym typeface="Roboto"/>
              </a:rPr>
              <a:t>A vehicle to which the service plate is attached, must have the name of the licensed dealership on the vehicle’s side in letters at least 3 inches in height.</a:t>
            </a:r>
            <a:endParaRPr>
              <a:latin typeface="Roboto"/>
              <a:ea typeface="Roboto"/>
              <a:cs typeface="Roboto"/>
              <a:sym typeface="Roboto"/>
            </a:endParaRPr>
          </a:p>
          <a:p>
            <a:pPr marL="457200" marR="0" lvl="0" indent="-457200" algn="l" rtl="0">
              <a:lnSpc>
                <a:spcPct val="115000"/>
              </a:lnSpc>
              <a:spcBef>
                <a:spcPts val="480"/>
              </a:spcBef>
              <a:spcAft>
                <a:spcPts val="0"/>
              </a:spcAft>
              <a:buClr>
                <a:schemeClr val="dk1"/>
              </a:buClr>
              <a:buSzPts val="2160"/>
              <a:buFont typeface="Roboto"/>
              <a:buAutoNum type="arabicPeriod" startAt="3"/>
            </a:pPr>
            <a:r>
              <a:rPr lang="en-US" sz="2400">
                <a:solidFill>
                  <a:schemeClr val="dk1"/>
                </a:solidFill>
                <a:latin typeface="Roboto"/>
                <a:ea typeface="Roboto"/>
                <a:cs typeface="Roboto"/>
                <a:sym typeface="Roboto"/>
              </a:rPr>
              <a:t>The use of this plate </a:t>
            </a:r>
            <a:r>
              <a:rPr lang="en-US" sz="2400" u="sng">
                <a:solidFill>
                  <a:srgbClr val="FF0000"/>
                </a:solidFill>
                <a:latin typeface="Roboto"/>
                <a:ea typeface="Roboto"/>
                <a:cs typeface="Roboto"/>
                <a:sym typeface="Roboto"/>
              </a:rPr>
              <a:t>May Not </a:t>
            </a:r>
            <a:r>
              <a:rPr lang="en-US" sz="2400">
                <a:solidFill>
                  <a:schemeClr val="dk1"/>
                </a:solidFill>
                <a:latin typeface="Roboto"/>
                <a:ea typeface="Roboto"/>
                <a:cs typeface="Roboto"/>
                <a:sym typeface="Roboto"/>
              </a:rPr>
              <a:t>exceed 24,000 lbs.</a:t>
            </a:r>
            <a:endParaRPr sz="2400">
              <a:solidFill>
                <a:schemeClr val="dk1"/>
              </a:solidFill>
              <a:latin typeface="Roboto"/>
              <a:ea typeface="Roboto"/>
              <a:cs typeface="Roboto"/>
              <a:sym typeface="Roboto"/>
            </a:endParaRPr>
          </a:p>
        </p:txBody>
      </p:sp>
      <p:sp>
        <p:nvSpPr>
          <p:cNvPr id="584" name="Google Shape;584;p72"/>
          <p:cNvSpPr txBox="1"/>
          <p:nvPr/>
        </p:nvSpPr>
        <p:spPr>
          <a:xfrm>
            <a:off x="2680850" y="1069025"/>
            <a:ext cx="3990300" cy="51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Roboto"/>
                <a:ea typeface="Roboto"/>
                <a:cs typeface="Roboto"/>
                <a:sym typeface="Roboto"/>
              </a:rPr>
              <a:t>Use of Dealer Plates</a:t>
            </a:r>
            <a:endParaRPr>
              <a:latin typeface="Roboto"/>
              <a:ea typeface="Roboto"/>
              <a:cs typeface="Roboto"/>
              <a:sym typeface="Roboto"/>
            </a:endParaRPr>
          </a:p>
        </p:txBody>
      </p:sp>
      <p:pic>
        <p:nvPicPr>
          <p:cNvPr id="585" name="Google Shape;585;p72"/>
          <p:cNvPicPr preferRelativeResize="0"/>
          <p:nvPr/>
        </p:nvPicPr>
        <p:blipFill rotWithShape="1">
          <a:blip r:embed="rId3">
            <a:alphaModFix/>
          </a:blip>
          <a:srcRect/>
          <a:stretch/>
        </p:blipFill>
        <p:spPr>
          <a:xfrm>
            <a:off x="899164" y="962836"/>
            <a:ext cx="1463040" cy="731520"/>
          </a:xfrm>
          <a:prstGeom prst="rect">
            <a:avLst/>
          </a:prstGeom>
          <a:noFill/>
          <a:ln>
            <a:noFill/>
          </a:ln>
        </p:spPr>
      </p:pic>
      <p:pic>
        <p:nvPicPr>
          <p:cNvPr id="586" name="Google Shape;586;p72"/>
          <p:cNvPicPr preferRelativeResize="0"/>
          <p:nvPr/>
        </p:nvPicPr>
        <p:blipFill rotWithShape="1">
          <a:blip r:embed="rId4">
            <a:alphaModFix/>
          </a:blip>
          <a:srcRect/>
          <a:stretch/>
        </p:blipFill>
        <p:spPr>
          <a:xfrm>
            <a:off x="6781800" y="955211"/>
            <a:ext cx="1481942" cy="74676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90"/>
        <p:cNvGrpSpPr/>
        <p:nvPr/>
      </p:nvGrpSpPr>
      <p:grpSpPr>
        <a:xfrm>
          <a:off x="0" y="0"/>
          <a:ext cx="0" cy="0"/>
          <a:chOff x="0" y="0"/>
          <a:chExt cx="0" cy="0"/>
        </a:xfrm>
      </p:grpSpPr>
      <p:sp>
        <p:nvSpPr>
          <p:cNvPr id="591" name="Google Shape;591;p73"/>
          <p:cNvSpPr txBox="1"/>
          <p:nvPr/>
        </p:nvSpPr>
        <p:spPr>
          <a:xfrm>
            <a:off x="1066800" y="1959150"/>
            <a:ext cx="7010400" cy="52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a:solidFill>
                  <a:srgbClr val="FF0000"/>
                </a:solidFill>
                <a:latin typeface="Roboto"/>
                <a:ea typeface="Roboto"/>
                <a:cs typeface="Roboto"/>
                <a:sym typeface="Roboto"/>
              </a:rPr>
              <a:t>Equipment Dealer Plate</a:t>
            </a:r>
            <a:r>
              <a:rPr lang="en-US" sz="2400" b="1">
                <a:solidFill>
                  <a:schemeClr val="dk1"/>
                </a:solidFill>
                <a:latin typeface="Roboto"/>
                <a:ea typeface="Roboto"/>
                <a:cs typeface="Roboto"/>
                <a:sym typeface="Roboto"/>
              </a:rPr>
              <a:t>  </a:t>
            </a:r>
            <a:endParaRPr>
              <a:latin typeface="Roboto"/>
              <a:ea typeface="Roboto"/>
              <a:cs typeface="Roboto"/>
              <a:sym typeface="Roboto"/>
            </a:endParaRPr>
          </a:p>
          <a:p>
            <a:pPr marL="0" marR="0" lvl="0" indent="-152400" algn="l" rtl="0">
              <a:spcBef>
                <a:spcPts val="1200"/>
              </a:spcBef>
              <a:spcAft>
                <a:spcPts val="0"/>
              </a:spcAft>
              <a:buClr>
                <a:schemeClr val="dk1"/>
              </a:buClr>
              <a:buSzPts val="2400"/>
              <a:buFont typeface="Roboto"/>
              <a:buChar char="•"/>
            </a:pPr>
            <a:r>
              <a:rPr lang="en-US" sz="2400">
                <a:solidFill>
                  <a:schemeClr val="dk1"/>
                </a:solidFill>
                <a:latin typeface="Roboto"/>
                <a:ea typeface="Roboto"/>
                <a:cs typeface="Roboto"/>
                <a:sym typeface="Roboto"/>
              </a:rPr>
              <a:t> This plate is for the purpose of demonstrating/delivering equipment to customers.</a:t>
            </a:r>
            <a:endParaRPr>
              <a:latin typeface="Roboto"/>
              <a:ea typeface="Roboto"/>
              <a:cs typeface="Roboto"/>
              <a:sym typeface="Roboto"/>
            </a:endParaRPr>
          </a:p>
          <a:p>
            <a:pPr marL="0" marR="0" lvl="0" indent="-152400" algn="l" rtl="0">
              <a:spcBef>
                <a:spcPts val="1200"/>
              </a:spcBef>
              <a:spcAft>
                <a:spcPts val="0"/>
              </a:spcAft>
              <a:buClr>
                <a:schemeClr val="dk1"/>
              </a:buClr>
              <a:buSzPts val="2400"/>
              <a:buFont typeface="Roboto"/>
              <a:buChar char="•"/>
            </a:pPr>
            <a:r>
              <a:rPr lang="en-US" sz="2400">
                <a:solidFill>
                  <a:schemeClr val="dk1"/>
                </a:solidFill>
                <a:latin typeface="Roboto"/>
                <a:ea typeface="Roboto"/>
                <a:cs typeface="Roboto"/>
                <a:sym typeface="Roboto"/>
              </a:rPr>
              <a:t> This plate </a:t>
            </a:r>
            <a:r>
              <a:rPr lang="en-US" sz="2400" u="sng">
                <a:solidFill>
                  <a:srgbClr val="FF0000"/>
                </a:solidFill>
                <a:latin typeface="Roboto"/>
                <a:ea typeface="Roboto"/>
                <a:cs typeface="Roboto"/>
                <a:sym typeface="Roboto"/>
              </a:rPr>
              <a:t>May Not </a:t>
            </a:r>
            <a:r>
              <a:rPr lang="en-US" sz="2400">
                <a:solidFill>
                  <a:schemeClr val="dk1"/>
                </a:solidFill>
                <a:latin typeface="Roboto"/>
                <a:ea typeface="Roboto"/>
                <a:cs typeface="Roboto"/>
                <a:sym typeface="Roboto"/>
              </a:rPr>
              <a:t>be used on company vehicles, (IE: Trucks, cars, ETC.)  </a:t>
            </a:r>
            <a:endParaRPr>
              <a:latin typeface="Roboto"/>
              <a:ea typeface="Roboto"/>
              <a:cs typeface="Roboto"/>
              <a:sym typeface="Roboto"/>
            </a:endParaRPr>
          </a:p>
          <a:p>
            <a:pPr marL="0" marR="0" lvl="0" indent="-152400" algn="l" rtl="0">
              <a:spcBef>
                <a:spcPts val="1200"/>
              </a:spcBef>
              <a:spcAft>
                <a:spcPts val="0"/>
              </a:spcAft>
              <a:buClr>
                <a:schemeClr val="dk1"/>
              </a:buClr>
              <a:buSzPts val="2400"/>
              <a:buFont typeface="Roboto"/>
              <a:buChar char="•"/>
            </a:pPr>
            <a:r>
              <a:rPr lang="en-US" sz="2400">
                <a:solidFill>
                  <a:schemeClr val="dk1"/>
                </a:solidFill>
                <a:latin typeface="Roboto"/>
                <a:ea typeface="Roboto"/>
                <a:cs typeface="Roboto"/>
                <a:sym typeface="Roboto"/>
              </a:rPr>
              <a:t> This plate can not be used on equipment, on a      public way, that is being rented or leased.  </a:t>
            </a:r>
            <a:endParaRPr>
              <a:latin typeface="Roboto"/>
              <a:ea typeface="Roboto"/>
              <a:cs typeface="Roboto"/>
              <a:sym typeface="Roboto"/>
            </a:endParaRPr>
          </a:p>
          <a:p>
            <a:pPr marL="0" marR="0" lvl="0" indent="-152400" algn="l" rtl="0">
              <a:spcBef>
                <a:spcPts val="1200"/>
              </a:spcBef>
              <a:spcAft>
                <a:spcPts val="0"/>
              </a:spcAft>
              <a:buClr>
                <a:schemeClr val="dk1"/>
              </a:buClr>
              <a:buSzPts val="2400"/>
              <a:buFont typeface="Roboto"/>
              <a:buChar char="•"/>
            </a:pPr>
            <a:r>
              <a:rPr lang="en-US" sz="2400">
                <a:solidFill>
                  <a:schemeClr val="dk1"/>
                </a:solidFill>
                <a:latin typeface="Roboto"/>
                <a:ea typeface="Roboto"/>
                <a:cs typeface="Roboto"/>
                <a:sym typeface="Roboto"/>
              </a:rPr>
              <a:t> If you are renting or leasing equipment, you must register these as special mobile equipment or special equipment.</a:t>
            </a:r>
            <a:endParaRPr>
              <a:latin typeface="Roboto"/>
              <a:ea typeface="Roboto"/>
              <a:cs typeface="Roboto"/>
              <a:sym typeface="Roboto"/>
            </a:endParaRPr>
          </a:p>
          <a:p>
            <a:pPr marL="0" marR="0" lvl="0" indent="0" algn="l" rtl="0">
              <a:spcBef>
                <a:spcPts val="1200"/>
              </a:spcBef>
              <a:spcAft>
                <a:spcPts val="0"/>
              </a:spcAft>
              <a:buNone/>
            </a:pPr>
            <a:endParaRPr sz="2400" b="1">
              <a:solidFill>
                <a:schemeClr val="dk1"/>
              </a:solidFill>
              <a:latin typeface="Times New Roman"/>
              <a:ea typeface="Times New Roman"/>
              <a:cs typeface="Times New Roman"/>
              <a:sym typeface="Times New Roman"/>
            </a:endParaRPr>
          </a:p>
        </p:txBody>
      </p:sp>
      <p:sp>
        <p:nvSpPr>
          <p:cNvPr id="592" name="Google Shape;592;p73"/>
          <p:cNvSpPr txBox="1"/>
          <p:nvPr/>
        </p:nvSpPr>
        <p:spPr>
          <a:xfrm>
            <a:off x="2431475" y="1266925"/>
            <a:ext cx="4301700" cy="51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Roboto"/>
                <a:ea typeface="Roboto"/>
                <a:cs typeface="Roboto"/>
                <a:sym typeface="Roboto"/>
              </a:rPr>
              <a:t>Use of Dealer Plates</a:t>
            </a:r>
            <a:endParaRPr>
              <a:latin typeface="Roboto"/>
              <a:ea typeface="Roboto"/>
              <a:cs typeface="Roboto"/>
              <a:sym typeface="Roboto"/>
            </a:endParaRPr>
          </a:p>
        </p:txBody>
      </p:sp>
      <p:pic>
        <p:nvPicPr>
          <p:cNvPr id="593" name="Google Shape;593;p73"/>
          <p:cNvPicPr preferRelativeResize="0"/>
          <p:nvPr/>
        </p:nvPicPr>
        <p:blipFill rotWithShape="1">
          <a:blip r:embed="rId3">
            <a:alphaModFix/>
          </a:blip>
          <a:srcRect/>
          <a:stretch/>
        </p:blipFill>
        <p:spPr>
          <a:xfrm>
            <a:off x="3872243" y="471451"/>
            <a:ext cx="1399515" cy="68199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97"/>
        <p:cNvGrpSpPr/>
        <p:nvPr/>
      </p:nvGrpSpPr>
      <p:grpSpPr>
        <a:xfrm>
          <a:off x="0" y="0"/>
          <a:ext cx="0" cy="0"/>
          <a:chOff x="0" y="0"/>
          <a:chExt cx="0" cy="0"/>
        </a:xfrm>
      </p:grpSpPr>
      <p:sp>
        <p:nvSpPr>
          <p:cNvPr id="598" name="Google Shape;598;p74"/>
          <p:cNvSpPr txBox="1"/>
          <p:nvPr/>
        </p:nvSpPr>
        <p:spPr>
          <a:xfrm>
            <a:off x="952500" y="1910450"/>
            <a:ext cx="7239000" cy="459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a:solidFill>
                  <a:srgbClr val="FF0000"/>
                </a:solidFill>
                <a:latin typeface="Roboto"/>
                <a:ea typeface="Roboto"/>
                <a:cs typeface="Roboto"/>
                <a:sym typeface="Roboto"/>
              </a:rPr>
              <a:t>Equipment Service Plate</a:t>
            </a:r>
            <a:r>
              <a:rPr lang="en-US" sz="2000" b="1">
                <a:solidFill>
                  <a:srgbClr val="FF0000"/>
                </a:solidFill>
                <a:latin typeface="Roboto"/>
                <a:ea typeface="Roboto"/>
                <a:cs typeface="Roboto"/>
                <a:sym typeface="Roboto"/>
              </a:rPr>
              <a:t> </a:t>
            </a:r>
            <a:endParaRPr>
              <a:latin typeface="Roboto"/>
              <a:ea typeface="Roboto"/>
              <a:cs typeface="Roboto"/>
              <a:sym typeface="Roboto"/>
            </a:endParaRPr>
          </a:p>
          <a:p>
            <a:pPr marL="0" marR="0" lvl="0" indent="-152400" algn="l" rtl="0">
              <a:spcBef>
                <a:spcPts val="1200"/>
              </a:spcBef>
              <a:spcAft>
                <a:spcPts val="0"/>
              </a:spcAft>
              <a:buClr>
                <a:schemeClr val="dk1"/>
              </a:buClr>
              <a:buSzPts val="2400"/>
              <a:buFont typeface="Roboto"/>
              <a:buChar char="•"/>
            </a:pPr>
            <a:r>
              <a:rPr lang="en-US" sz="2400" b="1">
                <a:solidFill>
                  <a:schemeClr val="dk1"/>
                </a:solidFill>
                <a:latin typeface="Roboto"/>
                <a:ea typeface="Roboto"/>
                <a:cs typeface="Roboto"/>
                <a:sym typeface="Roboto"/>
              </a:rPr>
              <a:t>Truck</a:t>
            </a:r>
            <a:r>
              <a:rPr lang="en-US" sz="2400" b="1">
                <a:solidFill>
                  <a:srgbClr val="C00000"/>
                </a:solidFill>
                <a:latin typeface="Roboto"/>
                <a:ea typeface="Roboto"/>
                <a:cs typeface="Roboto"/>
                <a:sym typeface="Roboto"/>
              </a:rPr>
              <a:t> </a:t>
            </a:r>
            <a:r>
              <a:rPr lang="en-US" sz="2400" b="1" i="1" u="sng">
                <a:solidFill>
                  <a:srgbClr val="FF0000"/>
                </a:solidFill>
                <a:latin typeface="Roboto"/>
                <a:ea typeface="Roboto"/>
                <a:cs typeface="Roboto"/>
                <a:sym typeface="Roboto"/>
              </a:rPr>
              <a:t>use</a:t>
            </a:r>
            <a:r>
              <a:rPr lang="en-US" sz="2400" b="1">
                <a:solidFill>
                  <a:srgbClr val="FF0000"/>
                </a:solidFill>
                <a:latin typeface="Roboto"/>
                <a:ea typeface="Roboto"/>
                <a:cs typeface="Roboto"/>
                <a:sym typeface="Roboto"/>
              </a:rPr>
              <a:t> </a:t>
            </a:r>
            <a:r>
              <a:rPr lang="en-US" sz="2400" b="1">
                <a:solidFill>
                  <a:schemeClr val="dk1"/>
                </a:solidFill>
                <a:latin typeface="Roboto"/>
                <a:ea typeface="Roboto"/>
                <a:cs typeface="Roboto"/>
                <a:sym typeface="Roboto"/>
              </a:rPr>
              <a:t>only.</a:t>
            </a:r>
            <a:endParaRPr>
              <a:latin typeface="Roboto"/>
              <a:ea typeface="Roboto"/>
              <a:cs typeface="Roboto"/>
              <a:sym typeface="Roboto"/>
            </a:endParaRPr>
          </a:p>
          <a:p>
            <a:pPr marL="0" marR="0" lvl="0" indent="-152400" algn="l" rtl="0">
              <a:spcBef>
                <a:spcPts val="1200"/>
              </a:spcBef>
              <a:spcAft>
                <a:spcPts val="0"/>
              </a:spcAft>
              <a:buClr>
                <a:schemeClr val="dk1"/>
              </a:buClr>
              <a:buSzPts val="2400"/>
              <a:buFont typeface="Roboto"/>
              <a:buChar char="•"/>
            </a:pPr>
            <a:r>
              <a:rPr lang="en-US" sz="2400" b="1">
                <a:solidFill>
                  <a:schemeClr val="dk1"/>
                </a:solidFill>
                <a:latin typeface="Roboto"/>
                <a:ea typeface="Roboto"/>
                <a:cs typeface="Roboto"/>
                <a:sym typeface="Roboto"/>
              </a:rPr>
              <a:t>This plate is for the servicing of equipment and/or p</a:t>
            </a:r>
            <a:endParaRPr>
              <a:latin typeface="Roboto"/>
              <a:ea typeface="Roboto"/>
              <a:cs typeface="Roboto"/>
              <a:sym typeface="Roboto"/>
            </a:endParaRPr>
          </a:p>
          <a:p>
            <a:pPr marL="0" marR="0" lvl="0" indent="-152400" algn="l" rtl="0">
              <a:spcBef>
                <a:spcPts val="1200"/>
              </a:spcBef>
              <a:spcAft>
                <a:spcPts val="0"/>
              </a:spcAft>
              <a:buClr>
                <a:schemeClr val="dk1"/>
              </a:buClr>
              <a:buSzPts val="2400"/>
              <a:buFont typeface="Roboto"/>
              <a:buChar char="•"/>
            </a:pPr>
            <a:r>
              <a:rPr lang="en-US" sz="2400" b="1">
                <a:solidFill>
                  <a:schemeClr val="dk1"/>
                </a:solidFill>
                <a:latin typeface="Roboto"/>
                <a:ea typeface="Roboto"/>
                <a:cs typeface="Roboto"/>
                <a:sym typeface="Roboto"/>
              </a:rPr>
              <a:t>icking up parts.  This </a:t>
            </a:r>
            <a:r>
              <a:rPr lang="en-US" sz="2400" b="1" u="sng">
                <a:solidFill>
                  <a:srgbClr val="FF0000"/>
                </a:solidFill>
                <a:latin typeface="Roboto"/>
                <a:ea typeface="Roboto"/>
                <a:cs typeface="Roboto"/>
                <a:sym typeface="Roboto"/>
              </a:rPr>
              <a:t>May Not </a:t>
            </a:r>
            <a:r>
              <a:rPr lang="en-US" sz="2400" b="1">
                <a:solidFill>
                  <a:schemeClr val="dk1"/>
                </a:solidFill>
                <a:latin typeface="Roboto"/>
                <a:ea typeface="Roboto"/>
                <a:cs typeface="Roboto"/>
                <a:sym typeface="Roboto"/>
              </a:rPr>
              <a:t>be used by a customer.  </a:t>
            </a:r>
            <a:endParaRPr>
              <a:latin typeface="Roboto"/>
              <a:ea typeface="Roboto"/>
              <a:cs typeface="Roboto"/>
              <a:sym typeface="Roboto"/>
            </a:endParaRPr>
          </a:p>
          <a:p>
            <a:pPr marL="0" marR="0" lvl="0" indent="-152400" algn="l" rtl="0">
              <a:spcBef>
                <a:spcPts val="480"/>
              </a:spcBef>
              <a:spcAft>
                <a:spcPts val="0"/>
              </a:spcAft>
              <a:buClr>
                <a:schemeClr val="dk1"/>
              </a:buClr>
              <a:buSzPts val="2400"/>
              <a:buFont typeface="Roboto"/>
              <a:buChar char="•"/>
            </a:pPr>
            <a:r>
              <a:rPr lang="en-US" sz="2400" b="1">
                <a:solidFill>
                  <a:schemeClr val="dk1"/>
                </a:solidFill>
                <a:latin typeface="Roboto"/>
                <a:ea typeface="Roboto"/>
                <a:cs typeface="Roboto"/>
                <a:sym typeface="Roboto"/>
              </a:rPr>
              <a:t>A vehicle to which the service plate is attached, must have the name of the licensed dealership on the vehicle’s side in letters at least 3 inches in height.</a:t>
            </a:r>
            <a:endParaRPr>
              <a:latin typeface="Roboto"/>
              <a:ea typeface="Roboto"/>
              <a:cs typeface="Roboto"/>
              <a:sym typeface="Roboto"/>
            </a:endParaRPr>
          </a:p>
          <a:p>
            <a:pPr marL="0" marR="0" lvl="0" indent="-152400" algn="l" rtl="0">
              <a:spcBef>
                <a:spcPts val="480"/>
              </a:spcBef>
              <a:spcAft>
                <a:spcPts val="0"/>
              </a:spcAft>
              <a:buClr>
                <a:schemeClr val="dk1"/>
              </a:buClr>
              <a:buSzPts val="2400"/>
              <a:buFont typeface="Roboto"/>
              <a:buChar char="•"/>
            </a:pPr>
            <a:r>
              <a:rPr lang="en-US" sz="2400" b="1">
                <a:solidFill>
                  <a:schemeClr val="dk1"/>
                </a:solidFill>
                <a:latin typeface="Roboto"/>
                <a:ea typeface="Roboto"/>
                <a:cs typeface="Roboto"/>
                <a:sym typeface="Roboto"/>
              </a:rPr>
              <a:t>The use of this plate can exceed 24,000 lbs.</a:t>
            </a:r>
            <a:endParaRPr>
              <a:latin typeface="Roboto"/>
              <a:ea typeface="Roboto"/>
              <a:cs typeface="Roboto"/>
              <a:sym typeface="Roboto"/>
            </a:endParaRPr>
          </a:p>
        </p:txBody>
      </p:sp>
      <p:sp>
        <p:nvSpPr>
          <p:cNvPr id="599" name="Google Shape;599;p74"/>
          <p:cNvSpPr txBox="1"/>
          <p:nvPr/>
        </p:nvSpPr>
        <p:spPr>
          <a:xfrm>
            <a:off x="2895600" y="1295400"/>
            <a:ext cx="3352800" cy="51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Use of Dealer Plates</a:t>
            </a:r>
            <a:endParaRPr/>
          </a:p>
        </p:txBody>
      </p:sp>
      <p:pic>
        <p:nvPicPr>
          <p:cNvPr id="600" name="Google Shape;600;p74"/>
          <p:cNvPicPr preferRelativeResize="0"/>
          <p:nvPr/>
        </p:nvPicPr>
        <p:blipFill rotWithShape="1">
          <a:blip r:embed="rId3">
            <a:alphaModFix/>
          </a:blip>
          <a:srcRect/>
          <a:stretch/>
        </p:blipFill>
        <p:spPr>
          <a:xfrm>
            <a:off x="3824025" y="537210"/>
            <a:ext cx="1495928" cy="75819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4"/>
        <p:cNvGrpSpPr/>
        <p:nvPr/>
      </p:nvGrpSpPr>
      <p:grpSpPr>
        <a:xfrm>
          <a:off x="0" y="0"/>
          <a:ext cx="0" cy="0"/>
          <a:chOff x="0" y="0"/>
          <a:chExt cx="0" cy="0"/>
        </a:xfrm>
      </p:grpSpPr>
      <p:sp>
        <p:nvSpPr>
          <p:cNvPr id="605" name="Google Shape;605;p75"/>
          <p:cNvSpPr txBox="1"/>
          <p:nvPr/>
        </p:nvSpPr>
        <p:spPr>
          <a:xfrm>
            <a:off x="990600" y="1817557"/>
            <a:ext cx="7162800" cy="4709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u="sng">
                <a:solidFill>
                  <a:schemeClr val="dk1"/>
                </a:solidFill>
                <a:latin typeface="Roboto"/>
                <a:ea typeface="Roboto"/>
                <a:cs typeface="Roboto"/>
                <a:sym typeface="Roboto"/>
              </a:rPr>
              <a:t>Loaner Plate</a:t>
            </a:r>
            <a:r>
              <a:rPr lang="en-US" sz="2000" b="1">
                <a:solidFill>
                  <a:schemeClr val="dk1"/>
                </a:solidFill>
                <a:latin typeface="Roboto"/>
                <a:ea typeface="Roboto"/>
                <a:cs typeface="Roboto"/>
                <a:sym typeface="Roboto"/>
              </a:rPr>
              <a:t>:</a:t>
            </a:r>
            <a:r>
              <a:rPr lang="en-US" sz="1600" b="1">
                <a:solidFill>
                  <a:schemeClr val="dk1"/>
                </a:solidFill>
                <a:latin typeface="Roboto"/>
                <a:ea typeface="Roboto"/>
                <a:cs typeface="Roboto"/>
                <a:sym typeface="Roboto"/>
              </a:rPr>
              <a:t>  </a:t>
            </a:r>
            <a:endParaRPr>
              <a:latin typeface="Roboto"/>
              <a:ea typeface="Roboto"/>
              <a:cs typeface="Roboto"/>
              <a:sym typeface="Roboto"/>
            </a:endParaRPr>
          </a:p>
          <a:p>
            <a:pPr marL="0" marR="0" lvl="0" indent="0" algn="l" rtl="0">
              <a:spcBef>
                <a:spcPts val="800"/>
              </a:spcBef>
              <a:spcAft>
                <a:spcPts val="0"/>
              </a:spcAft>
              <a:buNone/>
            </a:pPr>
            <a:r>
              <a:rPr lang="en-US" sz="1600">
                <a:solidFill>
                  <a:schemeClr val="dk1"/>
                </a:solidFill>
                <a:latin typeface="Roboto"/>
                <a:ea typeface="Roboto"/>
                <a:cs typeface="Roboto"/>
                <a:sym typeface="Roboto"/>
              </a:rPr>
              <a:t>- To be used by a customer for a period of 7 days while their vehicle is being repaired.  </a:t>
            </a:r>
            <a:endParaRPr>
              <a:latin typeface="Roboto"/>
              <a:ea typeface="Roboto"/>
              <a:cs typeface="Roboto"/>
              <a:sym typeface="Roboto"/>
            </a:endParaRPr>
          </a:p>
          <a:p>
            <a:pPr marL="0" marR="0" lvl="0" indent="0" algn="l" rtl="0">
              <a:spcBef>
                <a:spcPts val="800"/>
              </a:spcBef>
              <a:spcAft>
                <a:spcPts val="0"/>
              </a:spcAft>
              <a:buNone/>
            </a:pPr>
            <a:r>
              <a:rPr lang="en-US" sz="1600">
                <a:solidFill>
                  <a:schemeClr val="dk1"/>
                </a:solidFill>
                <a:latin typeface="Roboto"/>
                <a:ea typeface="Roboto"/>
                <a:cs typeface="Roboto"/>
                <a:sym typeface="Roboto"/>
              </a:rPr>
              <a:t>- If the repairs are going to take more than 7 days you must contact this office for an extension of this plate, which </a:t>
            </a:r>
            <a:r>
              <a:rPr lang="en-US" sz="1600" u="sng">
                <a:solidFill>
                  <a:srgbClr val="C00000"/>
                </a:solidFill>
                <a:latin typeface="Roboto"/>
                <a:ea typeface="Roboto"/>
                <a:cs typeface="Roboto"/>
                <a:sym typeface="Roboto"/>
              </a:rPr>
              <a:t>May Not </a:t>
            </a:r>
            <a:r>
              <a:rPr lang="en-US" sz="1600">
                <a:solidFill>
                  <a:schemeClr val="dk1"/>
                </a:solidFill>
                <a:latin typeface="Roboto"/>
                <a:ea typeface="Roboto"/>
                <a:cs typeface="Roboto"/>
                <a:sym typeface="Roboto"/>
              </a:rPr>
              <a:t>exceed 30 days.</a:t>
            </a:r>
            <a:endParaRPr>
              <a:latin typeface="Roboto"/>
              <a:ea typeface="Roboto"/>
              <a:cs typeface="Roboto"/>
              <a:sym typeface="Roboto"/>
            </a:endParaRPr>
          </a:p>
          <a:p>
            <a:pPr marL="0" marR="0" lvl="0" indent="0" algn="l" rtl="0">
              <a:spcBef>
                <a:spcPts val="800"/>
              </a:spcBef>
              <a:spcAft>
                <a:spcPts val="0"/>
              </a:spcAft>
              <a:buNone/>
            </a:pPr>
            <a:r>
              <a:rPr lang="en-US" sz="1600">
                <a:solidFill>
                  <a:schemeClr val="dk1"/>
                </a:solidFill>
                <a:latin typeface="Roboto"/>
                <a:ea typeface="Roboto"/>
                <a:cs typeface="Roboto"/>
                <a:sym typeface="Roboto"/>
              </a:rPr>
              <a:t>- A loaner plate log </a:t>
            </a:r>
            <a:r>
              <a:rPr lang="en-US" sz="1600" u="sng">
                <a:solidFill>
                  <a:srgbClr val="C00000"/>
                </a:solidFill>
                <a:latin typeface="Roboto"/>
                <a:ea typeface="Roboto"/>
                <a:cs typeface="Roboto"/>
                <a:sym typeface="Roboto"/>
              </a:rPr>
              <a:t>must</a:t>
            </a:r>
            <a:r>
              <a:rPr lang="en-US" sz="1600">
                <a:solidFill>
                  <a:schemeClr val="dk1"/>
                </a:solidFill>
                <a:latin typeface="Roboto"/>
                <a:ea typeface="Roboto"/>
                <a:cs typeface="Roboto"/>
                <a:sym typeface="Roboto"/>
              </a:rPr>
              <a:t> be maintained by the dealership listing name, address, make, model, VIN, plate number, the customer’s vehicle make, model, VIN, and the effective date of the loaner assignment.</a:t>
            </a:r>
            <a:endParaRPr>
              <a:latin typeface="Roboto"/>
              <a:ea typeface="Roboto"/>
              <a:cs typeface="Roboto"/>
              <a:sym typeface="Roboto"/>
            </a:endParaRPr>
          </a:p>
          <a:p>
            <a:pPr marL="0" marR="0" lvl="0" indent="0" algn="l" rtl="0">
              <a:spcBef>
                <a:spcPts val="800"/>
              </a:spcBef>
              <a:spcAft>
                <a:spcPts val="0"/>
              </a:spcAft>
              <a:buNone/>
            </a:pPr>
            <a:r>
              <a:rPr lang="en-US" sz="1600">
                <a:solidFill>
                  <a:schemeClr val="dk1"/>
                </a:solidFill>
                <a:latin typeface="Roboto"/>
                <a:ea typeface="Roboto"/>
                <a:cs typeface="Roboto"/>
                <a:sym typeface="Roboto"/>
              </a:rPr>
              <a:t>- Please remember that the customers registration and any other credentials for the customers vehicle must be carried in the loaner vehicle.  </a:t>
            </a:r>
            <a:endParaRPr>
              <a:latin typeface="Roboto"/>
              <a:ea typeface="Roboto"/>
              <a:cs typeface="Roboto"/>
              <a:sym typeface="Roboto"/>
            </a:endParaRPr>
          </a:p>
          <a:p>
            <a:pPr marL="0" marR="0" lvl="0" indent="0" algn="l" rtl="0">
              <a:spcBef>
                <a:spcPts val="800"/>
              </a:spcBef>
              <a:spcAft>
                <a:spcPts val="0"/>
              </a:spcAft>
              <a:buNone/>
            </a:pPr>
            <a:r>
              <a:rPr lang="en-US" sz="1600">
                <a:solidFill>
                  <a:schemeClr val="dk1"/>
                </a:solidFill>
                <a:latin typeface="Roboto"/>
                <a:ea typeface="Roboto"/>
                <a:cs typeface="Roboto"/>
                <a:sym typeface="Roboto"/>
              </a:rPr>
              <a:t>- This plate </a:t>
            </a:r>
            <a:r>
              <a:rPr lang="en-US" sz="1600" u="sng">
                <a:solidFill>
                  <a:srgbClr val="C00000"/>
                </a:solidFill>
                <a:latin typeface="Roboto"/>
                <a:ea typeface="Roboto"/>
                <a:cs typeface="Roboto"/>
                <a:sym typeface="Roboto"/>
              </a:rPr>
              <a:t>May Not </a:t>
            </a:r>
            <a:r>
              <a:rPr lang="en-US" sz="1600">
                <a:solidFill>
                  <a:schemeClr val="dk1"/>
                </a:solidFill>
                <a:latin typeface="Roboto"/>
                <a:ea typeface="Roboto"/>
                <a:cs typeface="Roboto"/>
                <a:sym typeface="Roboto"/>
              </a:rPr>
              <a:t>be used by the dealer or its employees. </a:t>
            </a:r>
            <a:endParaRPr>
              <a:latin typeface="Roboto"/>
              <a:ea typeface="Roboto"/>
              <a:cs typeface="Roboto"/>
              <a:sym typeface="Roboto"/>
            </a:endParaRPr>
          </a:p>
          <a:p>
            <a:pPr marL="0" marR="0" lvl="0" indent="0" algn="l" rtl="0">
              <a:spcBef>
                <a:spcPts val="800"/>
              </a:spcBef>
              <a:spcAft>
                <a:spcPts val="0"/>
              </a:spcAft>
              <a:buNone/>
            </a:pPr>
            <a:r>
              <a:rPr lang="en-US" sz="1600">
                <a:solidFill>
                  <a:schemeClr val="dk1"/>
                </a:solidFill>
                <a:latin typeface="Roboto"/>
                <a:ea typeface="Roboto"/>
                <a:cs typeface="Roboto"/>
                <a:sym typeface="Roboto"/>
              </a:rPr>
              <a:t>- A customer </a:t>
            </a:r>
            <a:r>
              <a:rPr lang="en-US" sz="1600" u="sng">
                <a:solidFill>
                  <a:srgbClr val="C00000"/>
                </a:solidFill>
                <a:latin typeface="Roboto"/>
                <a:ea typeface="Roboto"/>
                <a:cs typeface="Roboto"/>
                <a:sym typeface="Roboto"/>
              </a:rPr>
              <a:t>May Not </a:t>
            </a:r>
            <a:r>
              <a:rPr lang="en-US" sz="1600">
                <a:solidFill>
                  <a:schemeClr val="dk1"/>
                </a:solidFill>
                <a:latin typeface="Roboto"/>
                <a:ea typeface="Roboto"/>
                <a:cs typeface="Roboto"/>
                <a:sym typeface="Roboto"/>
              </a:rPr>
              <a:t>be charged a fee for the use of a vehicle with a loaner plate.  </a:t>
            </a:r>
            <a:endParaRPr>
              <a:latin typeface="Roboto"/>
              <a:ea typeface="Roboto"/>
              <a:cs typeface="Roboto"/>
              <a:sym typeface="Roboto"/>
            </a:endParaRPr>
          </a:p>
          <a:p>
            <a:pPr marL="0" marR="0" lvl="0" indent="0" algn="l" rtl="0">
              <a:spcBef>
                <a:spcPts val="800"/>
              </a:spcBef>
              <a:spcAft>
                <a:spcPts val="0"/>
              </a:spcAft>
              <a:buNone/>
            </a:pPr>
            <a:r>
              <a:rPr lang="en-US" sz="1600">
                <a:solidFill>
                  <a:schemeClr val="dk1"/>
                </a:solidFill>
                <a:latin typeface="Roboto"/>
                <a:ea typeface="Roboto"/>
                <a:cs typeface="Roboto"/>
                <a:sym typeface="Roboto"/>
              </a:rPr>
              <a:t>- If a fee is charged then you </a:t>
            </a:r>
            <a:r>
              <a:rPr lang="en-US" sz="1600" u="sng">
                <a:solidFill>
                  <a:srgbClr val="C00000"/>
                </a:solidFill>
                <a:latin typeface="Roboto"/>
                <a:ea typeface="Roboto"/>
                <a:cs typeface="Roboto"/>
                <a:sym typeface="Roboto"/>
              </a:rPr>
              <a:t>must</a:t>
            </a:r>
            <a:r>
              <a:rPr lang="en-US" sz="1600">
                <a:solidFill>
                  <a:schemeClr val="dk1"/>
                </a:solidFill>
                <a:latin typeface="Roboto"/>
                <a:ea typeface="Roboto"/>
                <a:cs typeface="Roboto"/>
                <a:sym typeface="Roboto"/>
              </a:rPr>
              <a:t> register the vehicles as short-term rental vehicles.</a:t>
            </a:r>
            <a:endParaRPr>
              <a:latin typeface="Roboto"/>
              <a:ea typeface="Roboto"/>
              <a:cs typeface="Roboto"/>
              <a:sym typeface="Roboto"/>
            </a:endParaRPr>
          </a:p>
        </p:txBody>
      </p:sp>
      <p:sp>
        <p:nvSpPr>
          <p:cNvPr id="606" name="Google Shape;606;p75"/>
          <p:cNvSpPr txBox="1"/>
          <p:nvPr/>
        </p:nvSpPr>
        <p:spPr>
          <a:xfrm>
            <a:off x="2639300" y="1189425"/>
            <a:ext cx="39069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Roboto"/>
                <a:ea typeface="Roboto"/>
                <a:cs typeface="Roboto"/>
                <a:sym typeface="Roboto"/>
              </a:rPr>
              <a:t>Use of Dealer Plates</a:t>
            </a:r>
            <a:endParaRPr>
              <a:latin typeface="Roboto"/>
              <a:ea typeface="Roboto"/>
              <a:cs typeface="Roboto"/>
              <a:sym typeface="Roboto"/>
            </a:endParaRPr>
          </a:p>
        </p:txBody>
      </p:sp>
      <p:pic>
        <p:nvPicPr>
          <p:cNvPr id="607" name="Google Shape;607;p75"/>
          <p:cNvPicPr preferRelativeResize="0"/>
          <p:nvPr/>
        </p:nvPicPr>
        <p:blipFill rotWithShape="1">
          <a:blip r:embed="rId3">
            <a:alphaModFix/>
          </a:blip>
          <a:srcRect/>
          <a:stretch/>
        </p:blipFill>
        <p:spPr>
          <a:xfrm>
            <a:off x="3916680" y="486690"/>
            <a:ext cx="1310640" cy="65532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11"/>
        <p:cNvGrpSpPr/>
        <p:nvPr/>
      </p:nvGrpSpPr>
      <p:grpSpPr>
        <a:xfrm>
          <a:off x="0" y="0"/>
          <a:ext cx="0" cy="0"/>
          <a:chOff x="0" y="0"/>
          <a:chExt cx="0" cy="0"/>
        </a:xfrm>
      </p:grpSpPr>
      <p:sp>
        <p:nvSpPr>
          <p:cNvPr id="612" name="Google Shape;612;p76"/>
          <p:cNvSpPr txBox="1"/>
          <p:nvPr/>
        </p:nvSpPr>
        <p:spPr>
          <a:xfrm>
            <a:off x="914400" y="2203200"/>
            <a:ext cx="7315200" cy="323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a:solidFill>
                  <a:schemeClr val="dk1"/>
                </a:solidFill>
                <a:latin typeface="Roboto"/>
                <a:ea typeface="Roboto"/>
                <a:cs typeface="Roboto"/>
                <a:sym typeface="Roboto"/>
              </a:rPr>
              <a:t>Transporter Plate</a:t>
            </a:r>
            <a:r>
              <a:rPr lang="en-US" sz="2400">
                <a:solidFill>
                  <a:schemeClr val="dk1"/>
                </a:solidFill>
                <a:latin typeface="Roboto"/>
                <a:ea typeface="Roboto"/>
                <a:cs typeface="Roboto"/>
                <a:sym typeface="Roboto"/>
              </a:rPr>
              <a:t>:  </a:t>
            </a:r>
            <a:endParaRPr>
              <a:latin typeface="Roboto"/>
              <a:ea typeface="Roboto"/>
              <a:cs typeface="Roboto"/>
              <a:sym typeface="Roboto"/>
            </a:endParaRPr>
          </a:p>
          <a:p>
            <a:pPr marL="0" marR="0" lvl="0" indent="0" algn="l" rtl="0">
              <a:spcBef>
                <a:spcPts val="1200"/>
              </a:spcBef>
              <a:spcAft>
                <a:spcPts val="0"/>
              </a:spcAft>
              <a:buNone/>
            </a:pPr>
            <a:r>
              <a:rPr lang="en-US" sz="2400">
                <a:solidFill>
                  <a:schemeClr val="dk1"/>
                </a:solidFill>
                <a:latin typeface="Roboto"/>
                <a:ea typeface="Roboto"/>
                <a:cs typeface="Roboto"/>
                <a:sym typeface="Roboto"/>
              </a:rPr>
              <a:t>This plate is for repair facilities, body shops, banks, credit unions or other financial institutions, motor vehicle auction business, public or non-profit organizations.</a:t>
            </a:r>
            <a:endParaRPr>
              <a:latin typeface="Roboto"/>
              <a:ea typeface="Roboto"/>
              <a:cs typeface="Roboto"/>
              <a:sym typeface="Roboto"/>
            </a:endParaRPr>
          </a:p>
          <a:p>
            <a:pPr marL="0" marR="0" lvl="0" indent="0" algn="l" rtl="0">
              <a:spcBef>
                <a:spcPts val="1200"/>
              </a:spcBef>
              <a:spcAft>
                <a:spcPts val="0"/>
              </a:spcAft>
              <a:buNone/>
            </a:pPr>
            <a:r>
              <a:rPr lang="en-US" sz="2400">
                <a:solidFill>
                  <a:schemeClr val="dk1"/>
                </a:solidFill>
                <a:latin typeface="Roboto"/>
                <a:ea typeface="Roboto"/>
                <a:cs typeface="Roboto"/>
                <a:sym typeface="Roboto"/>
              </a:rPr>
              <a:t>This plate </a:t>
            </a:r>
            <a:r>
              <a:rPr lang="en-US" sz="2400" b="1" u="sng">
                <a:solidFill>
                  <a:srgbClr val="C00000"/>
                </a:solidFill>
                <a:latin typeface="Roboto"/>
                <a:ea typeface="Roboto"/>
                <a:cs typeface="Roboto"/>
                <a:sym typeface="Roboto"/>
              </a:rPr>
              <a:t>May Not</a:t>
            </a:r>
            <a:r>
              <a:rPr lang="en-US" sz="2400">
                <a:solidFill>
                  <a:srgbClr val="C00000"/>
                </a:solidFill>
                <a:latin typeface="Roboto"/>
                <a:ea typeface="Roboto"/>
                <a:cs typeface="Roboto"/>
                <a:sym typeface="Roboto"/>
              </a:rPr>
              <a:t> </a:t>
            </a:r>
            <a:r>
              <a:rPr lang="en-US" sz="2400">
                <a:solidFill>
                  <a:schemeClr val="dk1"/>
                </a:solidFill>
                <a:latin typeface="Roboto"/>
                <a:ea typeface="Roboto"/>
                <a:cs typeface="Roboto"/>
                <a:sym typeface="Roboto"/>
              </a:rPr>
              <a:t>be used by a customer or for demonstration purposes.  </a:t>
            </a:r>
            <a:endParaRPr>
              <a:latin typeface="Roboto"/>
              <a:ea typeface="Roboto"/>
              <a:cs typeface="Roboto"/>
              <a:sym typeface="Roboto"/>
            </a:endParaRPr>
          </a:p>
          <a:p>
            <a:pPr marL="0" marR="0" lvl="0" indent="0" algn="l" rtl="0">
              <a:spcBef>
                <a:spcPts val="1200"/>
              </a:spcBef>
              <a:spcAft>
                <a:spcPts val="0"/>
              </a:spcAft>
              <a:buNone/>
            </a:pPr>
            <a:r>
              <a:rPr lang="en-US" sz="2400">
                <a:solidFill>
                  <a:schemeClr val="dk1"/>
                </a:solidFill>
                <a:latin typeface="Roboto"/>
                <a:ea typeface="Roboto"/>
                <a:cs typeface="Roboto"/>
                <a:sym typeface="Roboto"/>
              </a:rPr>
              <a:t>It is merely to get a vehicle from point A to point B. </a:t>
            </a:r>
            <a:endParaRPr>
              <a:latin typeface="Roboto"/>
              <a:ea typeface="Roboto"/>
              <a:cs typeface="Roboto"/>
              <a:sym typeface="Roboto"/>
            </a:endParaRPr>
          </a:p>
        </p:txBody>
      </p:sp>
      <p:sp>
        <p:nvSpPr>
          <p:cNvPr id="613" name="Google Shape;613;p76"/>
          <p:cNvSpPr txBox="1"/>
          <p:nvPr/>
        </p:nvSpPr>
        <p:spPr>
          <a:xfrm>
            <a:off x="2618500" y="1552475"/>
            <a:ext cx="3969300" cy="51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Roboto"/>
                <a:ea typeface="Roboto"/>
                <a:cs typeface="Roboto"/>
                <a:sym typeface="Roboto"/>
              </a:rPr>
              <a:t>Use of Dealer Plates</a:t>
            </a:r>
            <a:endParaRPr>
              <a:latin typeface="Roboto"/>
              <a:ea typeface="Roboto"/>
              <a:cs typeface="Roboto"/>
              <a:sym typeface="Roboto"/>
            </a:endParaRPr>
          </a:p>
        </p:txBody>
      </p:sp>
      <p:pic>
        <p:nvPicPr>
          <p:cNvPr id="614" name="Google Shape;614;p76"/>
          <p:cNvPicPr preferRelativeResize="0"/>
          <p:nvPr/>
        </p:nvPicPr>
        <p:blipFill rotWithShape="1">
          <a:blip r:embed="rId3">
            <a:alphaModFix/>
          </a:blip>
          <a:srcRect/>
          <a:stretch/>
        </p:blipFill>
        <p:spPr>
          <a:xfrm>
            <a:off x="4007163" y="705100"/>
            <a:ext cx="1129666" cy="56483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18"/>
        <p:cNvGrpSpPr/>
        <p:nvPr/>
      </p:nvGrpSpPr>
      <p:grpSpPr>
        <a:xfrm>
          <a:off x="0" y="0"/>
          <a:ext cx="0" cy="0"/>
          <a:chOff x="0" y="0"/>
          <a:chExt cx="0" cy="0"/>
        </a:xfrm>
      </p:grpSpPr>
      <p:sp>
        <p:nvSpPr>
          <p:cNvPr id="619" name="Google Shape;619;p77"/>
          <p:cNvSpPr txBox="1"/>
          <p:nvPr/>
        </p:nvSpPr>
        <p:spPr>
          <a:xfrm>
            <a:off x="1219200" y="2306775"/>
            <a:ext cx="6705600" cy="4135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a:solidFill>
                  <a:schemeClr val="dk1"/>
                </a:solidFill>
                <a:latin typeface="Roboto"/>
                <a:ea typeface="Roboto"/>
                <a:cs typeface="Roboto"/>
                <a:sym typeface="Roboto"/>
              </a:rPr>
              <a:t>Light Trailer and Heavy Trailer Plate</a:t>
            </a:r>
            <a:r>
              <a:rPr lang="en-US" sz="2400">
                <a:solidFill>
                  <a:schemeClr val="dk1"/>
                </a:solidFill>
                <a:latin typeface="Roboto"/>
                <a:ea typeface="Roboto"/>
                <a:cs typeface="Roboto"/>
                <a:sym typeface="Roboto"/>
              </a:rPr>
              <a:t>:  </a:t>
            </a:r>
            <a:endParaRPr>
              <a:latin typeface="Roboto"/>
              <a:ea typeface="Roboto"/>
              <a:cs typeface="Roboto"/>
              <a:sym typeface="Roboto"/>
            </a:endParaRPr>
          </a:p>
          <a:p>
            <a:pPr marL="0" marR="0" lvl="0" indent="0" algn="l" rtl="0">
              <a:spcBef>
                <a:spcPts val="1200"/>
              </a:spcBef>
              <a:spcAft>
                <a:spcPts val="0"/>
              </a:spcAft>
              <a:buNone/>
            </a:pPr>
            <a:r>
              <a:rPr lang="en-US" sz="2400">
                <a:solidFill>
                  <a:schemeClr val="dk1"/>
                </a:solidFill>
                <a:latin typeface="Roboto"/>
                <a:ea typeface="Roboto"/>
                <a:cs typeface="Roboto"/>
                <a:sym typeface="Roboto"/>
              </a:rPr>
              <a:t>This plate allows the movement of trailers from one point to another, i.e. from the manufacturer, auction site or place of purchase to your facility.  </a:t>
            </a:r>
            <a:endParaRPr>
              <a:latin typeface="Roboto"/>
              <a:ea typeface="Roboto"/>
              <a:cs typeface="Roboto"/>
              <a:sym typeface="Roboto"/>
            </a:endParaRPr>
          </a:p>
          <a:p>
            <a:pPr marL="0" marR="0" lvl="0" indent="0" algn="l" rtl="0">
              <a:spcBef>
                <a:spcPts val="1200"/>
              </a:spcBef>
              <a:spcAft>
                <a:spcPts val="0"/>
              </a:spcAft>
              <a:buNone/>
            </a:pPr>
            <a:r>
              <a:rPr lang="en-US" sz="2400">
                <a:solidFill>
                  <a:schemeClr val="dk1"/>
                </a:solidFill>
                <a:latin typeface="Roboto"/>
                <a:ea typeface="Roboto"/>
                <a:cs typeface="Roboto"/>
                <a:sym typeface="Roboto"/>
              </a:rPr>
              <a:t>A trailer </a:t>
            </a:r>
            <a:r>
              <a:rPr lang="en-US" sz="2400" b="1" u="sng">
                <a:solidFill>
                  <a:srgbClr val="C00000"/>
                </a:solidFill>
                <a:latin typeface="Roboto"/>
                <a:ea typeface="Roboto"/>
                <a:cs typeface="Roboto"/>
                <a:sym typeface="Roboto"/>
              </a:rPr>
              <a:t>May Not </a:t>
            </a:r>
            <a:r>
              <a:rPr lang="en-US" sz="2400">
                <a:solidFill>
                  <a:schemeClr val="dk1"/>
                </a:solidFill>
                <a:latin typeface="Roboto"/>
                <a:ea typeface="Roboto"/>
                <a:cs typeface="Roboto"/>
                <a:sym typeface="Roboto"/>
              </a:rPr>
              <a:t>carry a load on a dealer plate. </a:t>
            </a:r>
            <a:endParaRPr>
              <a:latin typeface="Roboto"/>
              <a:ea typeface="Roboto"/>
              <a:cs typeface="Roboto"/>
              <a:sym typeface="Roboto"/>
            </a:endParaRPr>
          </a:p>
          <a:p>
            <a:pPr marL="0" marR="0" lvl="0" indent="0" algn="l" rtl="0">
              <a:spcBef>
                <a:spcPts val="1200"/>
              </a:spcBef>
              <a:spcAft>
                <a:spcPts val="0"/>
              </a:spcAft>
              <a:buNone/>
            </a:pPr>
            <a:r>
              <a:rPr lang="en-US" sz="2400">
                <a:solidFill>
                  <a:schemeClr val="dk1"/>
                </a:solidFill>
                <a:latin typeface="Roboto"/>
                <a:ea typeface="Roboto"/>
                <a:cs typeface="Roboto"/>
                <a:sym typeface="Roboto"/>
              </a:rPr>
              <a:t>A trailer dealer can obtain a permit to demonstrate with their dealer plate up to 10,000 lbs.</a:t>
            </a:r>
            <a:endParaRPr>
              <a:latin typeface="Roboto"/>
              <a:ea typeface="Roboto"/>
              <a:cs typeface="Roboto"/>
              <a:sym typeface="Roboto"/>
            </a:endParaRPr>
          </a:p>
        </p:txBody>
      </p:sp>
      <p:sp>
        <p:nvSpPr>
          <p:cNvPr id="620" name="Google Shape;620;p77"/>
          <p:cNvSpPr txBox="1"/>
          <p:nvPr/>
        </p:nvSpPr>
        <p:spPr>
          <a:xfrm>
            <a:off x="2847125" y="988800"/>
            <a:ext cx="3771900" cy="51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Roboto"/>
                <a:ea typeface="Roboto"/>
                <a:cs typeface="Roboto"/>
                <a:sym typeface="Roboto"/>
              </a:rPr>
              <a:t>Use of Dealer Plates</a:t>
            </a:r>
            <a:endParaRPr>
              <a:latin typeface="Roboto"/>
              <a:ea typeface="Roboto"/>
              <a:cs typeface="Roboto"/>
              <a:sym typeface="Roboto"/>
            </a:endParaRPr>
          </a:p>
        </p:txBody>
      </p:sp>
      <p:pic>
        <p:nvPicPr>
          <p:cNvPr id="621" name="Google Shape;621;p77"/>
          <p:cNvPicPr preferRelativeResize="0"/>
          <p:nvPr/>
        </p:nvPicPr>
        <p:blipFill rotWithShape="1">
          <a:blip r:embed="rId3">
            <a:alphaModFix/>
          </a:blip>
          <a:srcRect/>
          <a:stretch/>
        </p:blipFill>
        <p:spPr>
          <a:xfrm>
            <a:off x="914400" y="955453"/>
            <a:ext cx="1524000" cy="756047"/>
          </a:xfrm>
          <a:prstGeom prst="rect">
            <a:avLst/>
          </a:prstGeom>
          <a:noFill/>
          <a:ln>
            <a:noFill/>
          </a:ln>
        </p:spPr>
      </p:pic>
      <p:pic>
        <p:nvPicPr>
          <p:cNvPr id="622" name="Google Shape;622;p77"/>
          <p:cNvPicPr preferRelativeResize="0"/>
          <p:nvPr/>
        </p:nvPicPr>
        <p:blipFill rotWithShape="1">
          <a:blip r:embed="rId4">
            <a:alphaModFix/>
          </a:blip>
          <a:srcRect/>
          <a:stretch/>
        </p:blipFill>
        <p:spPr>
          <a:xfrm>
            <a:off x="6705592" y="903626"/>
            <a:ext cx="1386840" cy="689357"/>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26"/>
        <p:cNvGrpSpPr/>
        <p:nvPr/>
      </p:nvGrpSpPr>
      <p:grpSpPr>
        <a:xfrm>
          <a:off x="0" y="0"/>
          <a:ext cx="0" cy="0"/>
          <a:chOff x="0" y="0"/>
          <a:chExt cx="0" cy="0"/>
        </a:xfrm>
      </p:grpSpPr>
      <p:pic>
        <p:nvPicPr>
          <p:cNvPr id="627" name="Google Shape;627;p78" descr="j0183396"/>
          <p:cNvPicPr preferRelativeResize="0">
            <a:picLocks noGrp="1"/>
          </p:cNvPicPr>
          <p:nvPr>
            <p:ph type="body" idx="1"/>
          </p:nvPr>
        </p:nvPicPr>
        <p:blipFill rotWithShape="1">
          <a:blip r:embed="rId3">
            <a:alphaModFix/>
          </a:blip>
          <a:srcRect/>
          <a:stretch/>
        </p:blipFill>
        <p:spPr>
          <a:xfrm>
            <a:off x="5985175" y="1416281"/>
            <a:ext cx="990600" cy="982800"/>
          </a:xfrm>
          <a:prstGeom prst="rect">
            <a:avLst/>
          </a:prstGeom>
          <a:noFill/>
          <a:ln>
            <a:noFill/>
          </a:ln>
        </p:spPr>
      </p:pic>
      <p:sp>
        <p:nvSpPr>
          <p:cNvPr id="628" name="Google Shape;628;p78"/>
          <p:cNvSpPr txBox="1"/>
          <p:nvPr/>
        </p:nvSpPr>
        <p:spPr>
          <a:xfrm>
            <a:off x="914400" y="1683325"/>
            <a:ext cx="7315200" cy="4741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a:solidFill>
                  <a:schemeClr val="dk1"/>
                </a:solidFill>
                <a:latin typeface="Roboto"/>
                <a:ea typeface="Roboto"/>
                <a:cs typeface="Roboto"/>
                <a:sym typeface="Roboto"/>
              </a:rPr>
              <a:t>Light Wrecker and Heavy Wrecker</a:t>
            </a:r>
            <a:r>
              <a:rPr lang="en-US" sz="2400" b="1">
                <a:solidFill>
                  <a:schemeClr val="dk1"/>
                </a:solidFill>
                <a:latin typeface="Roboto"/>
                <a:ea typeface="Roboto"/>
                <a:cs typeface="Roboto"/>
                <a:sym typeface="Roboto"/>
              </a:rPr>
              <a:t>: </a:t>
            </a:r>
            <a:endParaRPr sz="2400" b="1">
              <a:solidFill>
                <a:schemeClr val="dk1"/>
              </a:solidFill>
              <a:latin typeface="Roboto"/>
              <a:ea typeface="Roboto"/>
              <a:cs typeface="Roboto"/>
              <a:sym typeface="Roboto"/>
            </a:endParaRPr>
          </a:p>
          <a:p>
            <a:pPr marL="0" marR="0" lvl="0" indent="0" algn="l" rtl="0">
              <a:spcBef>
                <a:spcPts val="0"/>
              </a:spcBef>
              <a:spcAft>
                <a:spcPts val="0"/>
              </a:spcAft>
              <a:buNone/>
            </a:pPr>
            <a:endParaRPr sz="2400" b="1">
              <a:solidFill>
                <a:schemeClr val="dk1"/>
              </a:solidFill>
              <a:latin typeface="Roboto"/>
              <a:ea typeface="Roboto"/>
              <a:cs typeface="Roboto"/>
              <a:sym typeface="Roboto"/>
            </a:endParaRPr>
          </a:p>
          <a:p>
            <a:pPr marL="0" marR="0" lvl="0" indent="0" algn="l" rtl="0">
              <a:spcBef>
                <a:spcPts val="1000"/>
              </a:spcBef>
              <a:spcAft>
                <a:spcPts val="0"/>
              </a:spcAft>
              <a:buNone/>
            </a:pPr>
            <a:r>
              <a:rPr lang="en-US" sz="2000">
                <a:solidFill>
                  <a:schemeClr val="dk1"/>
                </a:solidFill>
                <a:latin typeface="Roboto"/>
                <a:ea typeface="Roboto"/>
                <a:cs typeface="Roboto"/>
                <a:sym typeface="Roboto"/>
              </a:rPr>
              <a:t>*  These plates allows a dealer to transport a vehicle belonging to     his dealership from point A to point B that may be deemed unsafe or wrecked or perhaps purchased at auction.  </a:t>
            </a:r>
            <a:endParaRPr>
              <a:latin typeface="Roboto"/>
              <a:ea typeface="Roboto"/>
              <a:cs typeface="Roboto"/>
              <a:sym typeface="Roboto"/>
            </a:endParaRPr>
          </a:p>
          <a:p>
            <a:pPr marL="0" marR="0" lvl="0" indent="0" algn="l" rtl="0">
              <a:spcBef>
                <a:spcPts val="1000"/>
              </a:spcBef>
              <a:spcAft>
                <a:spcPts val="0"/>
              </a:spcAft>
              <a:buNone/>
            </a:pPr>
            <a:r>
              <a:rPr lang="en-US" sz="2000">
                <a:solidFill>
                  <a:schemeClr val="dk1"/>
                </a:solidFill>
                <a:latin typeface="Roboto"/>
                <a:ea typeface="Roboto"/>
                <a:cs typeface="Roboto"/>
                <a:sym typeface="Roboto"/>
              </a:rPr>
              <a:t>*  These plates </a:t>
            </a:r>
            <a:r>
              <a:rPr lang="en-US" sz="2000" u="sng">
                <a:solidFill>
                  <a:srgbClr val="C00000"/>
                </a:solidFill>
                <a:latin typeface="Roboto"/>
                <a:ea typeface="Roboto"/>
                <a:cs typeface="Roboto"/>
                <a:sym typeface="Roboto"/>
              </a:rPr>
              <a:t>May Not </a:t>
            </a:r>
            <a:r>
              <a:rPr lang="en-US" sz="2000">
                <a:solidFill>
                  <a:schemeClr val="dk1"/>
                </a:solidFill>
                <a:latin typeface="Roboto"/>
                <a:ea typeface="Roboto"/>
                <a:cs typeface="Roboto"/>
                <a:sym typeface="Roboto"/>
              </a:rPr>
              <a:t>be used for roadside assistance or for “in rotation” calls for police departments.  </a:t>
            </a:r>
            <a:endParaRPr>
              <a:latin typeface="Roboto"/>
              <a:ea typeface="Roboto"/>
              <a:cs typeface="Roboto"/>
              <a:sym typeface="Roboto"/>
            </a:endParaRPr>
          </a:p>
          <a:p>
            <a:pPr marL="0" marR="0" lvl="0" indent="0" algn="l" rtl="0">
              <a:spcBef>
                <a:spcPts val="1200"/>
              </a:spcBef>
              <a:spcAft>
                <a:spcPts val="0"/>
              </a:spcAft>
              <a:buNone/>
            </a:pPr>
            <a:r>
              <a:rPr lang="en-US" sz="2000">
                <a:solidFill>
                  <a:schemeClr val="dk1"/>
                </a:solidFill>
                <a:latin typeface="Roboto"/>
                <a:ea typeface="Roboto"/>
                <a:cs typeface="Roboto"/>
                <a:sym typeface="Roboto"/>
              </a:rPr>
              <a:t>*  A wrecker by design is equipped with a hoist apparatus or    special equipment designed and used for towing or carrying one wrecked or disabled vehicle.</a:t>
            </a:r>
            <a:r>
              <a:rPr lang="en-US" sz="2400">
                <a:solidFill>
                  <a:schemeClr val="dk1"/>
                </a:solidFill>
                <a:latin typeface="Roboto"/>
                <a:ea typeface="Roboto"/>
                <a:cs typeface="Roboto"/>
                <a:sym typeface="Roboto"/>
              </a:rPr>
              <a:t>  </a:t>
            </a:r>
            <a:endParaRPr>
              <a:latin typeface="Roboto"/>
              <a:ea typeface="Roboto"/>
              <a:cs typeface="Roboto"/>
              <a:sym typeface="Roboto"/>
            </a:endParaRPr>
          </a:p>
          <a:p>
            <a:pPr marL="0" marR="0" lvl="0" indent="0" algn="l" rtl="0">
              <a:spcBef>
                <a:spcPts val="1000"/>
              </a:spcBef>
              <a:spcAft>
                <a:spcPts val="0"/>
              </a:spcAft>
              <a:buNone/>
            </a:pPr>
            <a:r>
              <a:rPr lang="en-US" sz="2000">
                <a:solidFill>
                  <a:schemeClr val="dk1"/>
                </a:solidFill>
                <a:latin typeface="Roboto"/>
                <a:ea typeface="Roboto"/>
                <a:cs typeface="Roboto"/>
                <a:sym typeface="Roboto"/>
              </a:rPr>
              <a:t>*  The </a:t>
            </a:r>
            <a:r>
              <a:rPr lang="en-US" sz="2000" u="sng">
                <a:solidFill>
                  <a:schemeClr val="dk1"/>
                </a:solidFill>
                <a:latin typeface="Roboto"/>
                <a:ea typeface="Roboto"/>
                <a:cs typeface="Roboto"/>
                <a:sym typeface="Roboto"/>
              </a:rPr>
              <a:t>light wrecker </a:t>
            </a:r>
            <a:r>
              <a:rPr lang="en-US" sz="2000">
                <a:solidFill>
                  <a:schemeClr val="dk1"/>
                </a:solidFill>
                <a:latin typeface="Roboto"/>
                <a:ea typeface="Roboto"/>
                <a:cs typeface="Roboto"/>
                <a:sym typeface="Roboto"/>
              </a:rPr>
              <a:t>plate </a:t>
            </a:r>
            <a:r>
              <a:rPr lang="en-US" sz="2000" u="sng">
                <a:solidFill>
                  <a:srgbClr val="C00000"/>
                </a:solidFill>
                <a:latin typeface="Roboto"/>
                <a:ea typeface="Roboto"/>
                <a:cs typeface="Roboto"/>
                <a:sym typeface="Roboto"/>
              </a:rPr>
              <a:t>May Not </a:t>
            </a:r>
            <a:r>
              <a:rPr lang="en-US" sz="2000">
                <a:solidFill>
                  <a:schemeClr val="dk1"/>
                </a:solidFill>
                <a:latin typeface="Roboto"/>
                <a:ea typeface="Roboto"/>
                <a:cs typeface="Roboto"/>
                <a:sym typeface="Roboto"/>
              </a:rPr>
              <a:t>exceed 26,000 lbs.</a:t>
            </a:r>
            <a:endParaRPr>
              <a:latin typeface="Roboto"/>
              <a:ea typeface="Roboto"/>
              <a:cs typeface="Roboto"/>
              <a:sym typeface="Roboto"/>
            </a:endParaRPr>
          </a:p>
          <a:p>
            <a:pPr marL="0" marR="0" lvl="0" indent="0" algn="l" rtl="0">
              <a:spcBef>
                <a:spcPts val="1000"/>
              </a:spcBef>
              <a:spcAft>
                <a:spcPts val="0"/>
              </a:spcAft>
              <a:buNone/>
            </a:pPr>
            <a:r>
              <a:rPr lang="en-US" sz="2000">
                <a:solidFill>
                  <a:schemeClr val="dk1"/>
                </a:solidFill>
                <a:latin typeface="Roboto"/>
                <a:ea typeface="Roboto"/>
                <a:cs typeface="Roboto"/>
                <a:sym typeface="Roboto"/>
              </a:rPr>
              <a:t>*  The </a:t>
            </a:r>
            <a:r>
              <a:rPr lang="en-US" sz="2000" u="sng">
                <a:solidFill>
                  <a:schemeClr val="dk1"/>
                </a:solidFill>
                <a:latin typeface="Roboto"/>
                <a:ea typeface="Roboto"/>
                <a:cs typeface="Roboto"/>
                <a:sym typeface="Roboto"/>
              </a:rPr>
              <a:t>heavy wrecker </a:t>
            </a:r>
            <a:r>
              <a:rPr lang="en-US" sz="2000">
                <a:solidFill>
                  <a:schemeClr val="dk1"/>
                </a:solidFill>
                <a:latin typeface="Roboto"/>
                <a:ea typeface="Roboto"/>
                <a:cs typeface="Roboto"/>
                <a:sym typeface="Roboto"/>
              </a:rPr>
              <a:t>plate </a:t>
            </a:r>
            <a:r>
              <a:rPr lang="en-US" sz="2000" u="sng">
                <a:solidFill>
                  <a:srgbClr val="C00000"/>
                </a:solidFill>
                <a:latin typeface="Roboto"/>
                <a:ea typeface="Roboto"/>
                <a:cs typeface="Roboto"/>
                <a:sym typeface="Roboto"/>
              </a:rPr>
              <a:t>May Not </a:t>
            </a:r>
            <a:r>
              <a:rPr lang="en-US" sz="2000">
                <a:solidFill>
                  <a:schemeClr val="dk1"/>
                </a:solidFill>
                <a:latin typeface="Roboto"/>
                <a:ea typeface="Roboto"/>
                <a:cs typeface="Roboto"/>
                <a:sym typeface="Roboto"/>
              </a:rPr>
              <a:t>exceed 80,000 lbs.</a:t>
            </a:r>
            <a:endParaRPr>
              <a:latin typeface="Roboto"/>
              <a:ea typeface="Roboto"/>
              <a:cs typeface="Roboto"/>
              <a:sym typeface="Roboto"/>
            </a:endParaRPr>
          </a:p>
        </p:txBody>
      </p:sp>
      <p:sp>
        <p:nvSpPr>
          <p:cNvPr id="629" name="Google Shape;629;p78"/>
          <p:cNvSpPr txBox="1"/>
          <p:nvPr/>
        </p:nvSpPr>
        <p:spPr>
          <a:xfrm>
            <a:off x="2882675" y="832261"/>
            <a:ext cx="3352800" cy="51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Use of Dealer Plates</a:t>
            </a:r>
            <a:endParaRPr/>
          </a:p>
        </p:txBody>
      </p:sp>
      <p:pic>
        <p:nvPicPr>
          <p:cNvPr id="630" name="Google Shape;630;p78"/>
          <p:cNvPicPr preferRelativeResize="0"/>
          <p:nvPr/>
        </p:nvPicPr>
        <p:blipFill rotWithShape="1">
          <a:blip r:embed="rId4">
            <a:alphaModFix/>
          </a:blip>
          <a:srcRect/>
          <a:stretch/>
        </p:blipFill>
        <p:spPr>
          <a:xfrm>
            <a:off x="7239000" y="804521"/>
            <a:ext cx="1158240" cy="574596"/>
          </a:xfrm>
          <a:prstGeom prst="rect">
            <a:avLst/>
          </a:prstGeom>
          <a:noFill/>
          <a:ln>
            <a:noFill/>
          </a:ln>
        </p:spPr>
      </p:pic>
      <p:pic>
        <p:nvPicPr>
          <p:cNvPr id="631" name="Google Shape;631;p78"/>
          <p:cNvPicPr preferRelativeResize="0"/>
          <p:nvPr/>
        </p:nvPicPr>
        <p:blipFill rotWithShape="1">
          <a:blip r:embed="rId5">
            <a:alphaModFix/>
          </a:blip>
          <a:srcRect/>
          <a:stretch/>
        </p:blipFill>
        <p:spPr>
          <a:xfrm>
            <a:off x="568500" y="767355"/>
            <a:ext cx="1310640" cy="64892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2247900" y="381000"/>
            <a:ext cx="46482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chemeClr val="dk1"/>
                </a:solidFill>
                <a:latin typeface="Times New Roman"/>
                <a:ea typeface="Times New Roman"/>
                <a:cs typeface="Times New Roman"/>
                <a:sym typeface="Times New Roman"/>
              </a:rPr>
              <a:t>Multiple Locations</a:t>
            </a:r>
            <a:endParaRPr/>
          </a:p>
        </p:txBody>
      </p:sp>
      <p:sp>
        <p:nvSpPr>
          <p:cNvPr id="147" name="Google Shape;147;p7"/>
          <p:cNvSpPr txBox="1"/>
          <p:nvPr/>
        </p:nvSpPr>
        <p:spPr>
          <a:xfrm>
            <a:off x="838200" y="1762075"/>
            <a:ext cx="7467600" cy="4401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FF0000"/>
                </a:solidFill>
                <a:latin typeface="Times New Roman"/>
                <a:ea typeface="Times New Roman"/>
                <a:cs typeface="Times New Roman"/>
                <a:sym typeface="Times New Roman"/>
              </a:rPr>
              <a:t>Secondary Location:</a:t>
            </a:r>
            <a:endParaRPr/>
          </a:p>
          <a:p>
            <a:pPr marL="342900" marR="0" lvl="0" indent="-342900" algn="l" rtl="0">
              <a:spcBef>
                <a:spcPts val="1200"/>
              </a:spcBef>
              <a:spcAft>
                <a:spcPts val="0"/>
              </a:spcAft>
              <a:buClr>
                <a:srgbClr val="6AA84F"/>
              </a:buClr>
              <a:buSzPts val="2400"/>
              <a:buFont typeface="Arial"/>
              <a:buChar char="•"/>
            </a:pPr>
            <a:r>
              <a:rPr lang="en-US" sz="2400" b="1" i="0" u="none" strike="noStrike" cap="none">
                <a:solidFill>
                  <a:schemeClr val="dk1"/>
                </a:solidFill>
                <a:latin typeface="Times New Roman"/>
                <a:ea typeface="Times New Roman"/>
                <a:cs typeface="Times New Roman"/>
                <a:sym typeface="Times New Roman"/>
              </a:rPr>
              <a:t>Lease if area not owned by the dealer</a:t>
            </a:r>
            <a:endParaRPr/>
          </a:p>
          <a:p>
            <a:pPr marL="342900" marR="0" lvl="0" indent="-342900" algn="l" rtl="0">
              <a:spcBef>
                <a:spcPts val="1200"/>
              </a:spcBef>
              <a:spcAft>
                <a:spcPts val="0"/>
              </a:spcAft>
              <a:buClr>
                <a:srgbClr val="6AA84F"/>
              </a:buClr>
              <a:buSzPts val="2400"/>
              <a:buFont typeface="Arial"/>
              <a:buChar char="•"/>
            </a:pPr>
            <a:r>
              <a:rPr lang="en-US" sz="2400" b="1" i="0" u="none" strike="noStrike" cap="none">
                <a:solidFill>
                  <a:schemeClr val="dk1"/>
                </a:solidFill>
                <a:latin typeface="Times New Roman"/>
                <a:ea typeface="Times New Roman"/>
                <a:cs typeface="Times New Roman"/>
                <a:sym typeface="Times New Roman"/>
              </a:rPr>
              <a:t>Land Use/Zoning form</a:t>
            </a:r>
            <a:endParaRPr sz="2800" b="1" i="0" u="none" strike="noStrike" cap="none">
              <a:solidFill>
                <a:schemeClr val="accent2"/>
              </a:solidFill>
              <a:latin typeface="Times New Roman"/>
              <a:ea typeface="Times New Roman"/>
              <a:cs typeface="Times New Roman"/>
              <a:sym typeface="Times New Roman"/>
            </a:endParaRPr>
          </a:p>
          <a:p>
            <a:pPr marL="342900" marR="0" lvl="0" indent="-342900" algn="l" rtl="0">
              <a:spcBef>
                <a:spcPts val="1200"/>
              </a:spcBef>
              <a:spcAft>
                <a:spcPts val="0"/>
              </a:spcAft>
              <a:buClr>
                <a:schemeClr val="accent2"/>
              </a:buClr>
              <a:buSzPts val="2400"/>
              <a:buFont typeface="Arial"/>
              <a:buChar char="•"/>
            </a:pPr>
            <a:r>
              <a:rPr lang="en-US" sz="2400" b="1" i="0" u="none" strike="noStrike" cap="none">
                <a:solidFill>
                  <a:schemeClr val="dk1"/>
                </a:solidFill>
                <a:latin typeface="Times New Roman"/>
                <a:ea typeface="Times New Roman"/>
                <a:cs typeface="Times New Roman"/>
                <a:sym typeface="Times New Roman"/>
              </a:rPr>
              <a:t>Space enough to display at least two (2) vehicles.</a:t>
            </a:r>
            <a:endParaRPr/>
          </a:p>
          <a:p>
            <a:pPr marL="0" marR="0" lvl="0" indent="-152400" algn="l" rtl="0">
              <a:spcBef>
                <a:spcPts val="1200"/>
              </a:spcBef>
              <a:spcAft>
                <a:spcPts val="0"/>
              </a:spcAft>
              <a:buClr>
                <a:schemeClr val="accent2"/>
              </a:buClr>
              <a:buSzPts val="2400"/>
              <a:buFont typeface="Times New Roman"/>
              <a:buChar char="•"/>
            </a:pPr>
            <a:r>
              <a:rPr lang="en-US" sz="2400" b="1" i="0" u="none" strike="noStrike" cap="none">
                <a:solidFill>
                  <a:schemeClr val="dk1"/>
                </a:solidFill>
                <a:latin typeface="Times New Roman"/>
                <a:ea typeface="Times New Roman"/>
                <a:cs typeface="Times New Roman"/>
                <a:sym typeface="Times New Roman"/>
              </a:rPr>
              <a:t>    Sign that meets same requirements as primary</a:t>
            </a:r>
            <a:endParaRPr/>
          </a:p>
          <a:p>
            <a:pPr marL="0" marR="0" lvl="0" indent="-152400" algn="l" rtl="0">
              <a:spcBef>
                <a:spcPts val="1200"/>
              </a:spcBef>
              <a:spcAft>
                <a:spcPts val="0"/>
              </a:spcAft>
              <a:buClr>
                <a:schemeClr val="accent2"/>
              </a:buClr>
              <a:buSzPts val="2400"/>
              <a:buFont typeface="Times New Roman"/>
              <a:buChar char="•"/>
            </a:pPr>
            <a:r>
              <a:rPr lang="en-US" sz="2400" b="1" i="0" u="none" strike="noStrike" cap="none">
                <a:solidFill>
                  <a:schemeClr val="dk1"/>
                </a:solidFill>
                <a:latin typeface="Times New Roman"/>
                <a:ea typeface="Times New Roman"/>
                <a:cs typeface="Times New Roman"/>
                <a:sym typeface="Times New Roman"/>
              </a:rPr>
              <a:t>    Application and additional fees required</a:t>
            </a:r>
            <a:endParaRPr/>
          </a:p>
          <a:p>
            <a:pPr marL="0" marR="0" lvl="0" indent="-152400" algn="l" rtl="0">
              <a:spcBef>
                <a:spcPts val="1200"/>
              </a:spcBef>
              <a:spcAft>
                <a:spcPts val="0"/>
              </a:spcAft>
              <a:buClr>
                <a:schemeClr val="accent2"/>
              </a:buClr>
              <a:buSzPts val="2400"/>
              <a:buFont typeface="Times New Roman"/>
              <a:buChar char="•"/>
            </a:pPr>
            <a:r>
              <a:rPr lang="en-US" sz="2400" b="1" i="0" u="none" strike="noStrike" cap="none">
                <a:solidFill>
                  <a:schemeClr val="dk1"/>
                </a:solidFill>
                <a:latin typeface="Times New Roman"/>
                <a:ea typeface="Times New Roman"/>
                <a:cs typeface="Times New Roman"/>
                <a:sym typeface="Times New Roman"/>
              </a:rPr>
              <a:t>    No mileage restriction from primary location, but</a:t>
            </a:r>
            <a:endParaRPr/>
          </a:p>
          <a:p>
            <a:pPr marL="0" marR="0" lvl="0" indent="0" algn="l" rtl="0">
              <a:spcBef>
                <a:spcPts val="1200"/>
              </a:spcBef>
              <a:spcAft>
                <a:spcPts val="0"/>
              </a:spcAft>
              <a:buNone/>
            </a:pPr>
            <a:r>
              <a:rPr lang="en-US" sz="2400" b="1" i="0" u="none" strike="noStrike" cap="none">
                <a:solidFill>
                  <a:schemeClr val="dk1"/>
                </a:solidFill>
                <a:latin typeface="Times New Roman"/>
                <a:ea typeface="Times New Roman"/>
                <a:cs typeface="Times New Roman"/>
                <a:sym typeface="Times New Roman"/>
              </a:rPr>
              <a:t>     must offer a warranty facility within 50 miles.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35"/>
        <p:cNvGrpSpPr/>
        <p:nvPr/>
      </p:nvGrpSpPr>
      <p:grpSpPr>
        <a:xfrm>
          <a:off x="0" y="0"/>
          <a:ext cx="0" cy="0"/>
          <a:chOff x="0" y="0"/>
          <a:chExt cx="0" cy="0"/>
        </a:xfrm>
      </p:grpSpPr>
      <p:sp>
        <p:nvSpPr>
          <p:cNvPr id="636" name="Google Shape;636;p79"/>
          <p:cNvSpPr txBox="1">
            <a:spLocks noGrp="1"/>
          </p:cNvSpPr>
          <p:nvPr>
            <p:ph type="title"/>
          </p:nvPr>
        </p:nvSpPr>
        <p:spPr>
          <a:xfrm>
            <a:off x="2285950" y="969240"/>
            <a:ext cx="4572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900" b="1">
                <a:latin typeface="Roboto"/>
                <a:ea typeface="Roboto"/>
                <a:cs typeface="Roboto"/>
                <a:sym typeface="Roboto"/>
              </a:rPr>
              <a:t> </a:t>
            </a:r>
            <a:r>
              <a:rPr lang="en-US" sz="3200" b="1">
                <a:solidFill>
                  <a:schemeClr val="dk1"/>
                </a:solidFill>
                <a:latin typeface="Roboto"/>
                <a:ea typeface="Roboto"/>
                <a:cs typeface="Roboto"/>
                <a:sym typeface="Roboto"/>
              </a:rPr>
              <a:t>Experiment Plates</a:t>
            </a:r>
            <a:endParaRPr>
              <a:latin typeface="Roboto"/>
              <a:ea typeface="Roboto"/>
              <a:cs typeface="Roboto"/>
              <a:sym typeface="Roboto"/>
            </a:endParaRPr>
          </a:p>
        </p:txBody>
      </p:sp>
      <p:sp>
        <p:nvSpPr>
          <p:cNvPr id="637" name="Google Shape;637;p79"/>
          <p:cNvSpPr txBox="1"/>
          <p:nvPr/>
        </p:nvSpPr>
        <p:spPr>
          <a:xfrm>
            <a:off x="1219200" y="1988200"/>
            <a:ext cx="67056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latin typeface="Roboto"/>
              <a:ea typeface="Roboto"/>
              <a:cs typeface="Roboto"/>
              <a:sym typeface="Roboto"/>
            </a:endParaRPr>
          </a:p>
        </p:txBody>
      </p:sp>
      <p:sp>
        <p:nvSpPr>
          <p:cNvPr id="638" name="Google Shape;638;p79"/>
          <p:cNvSpPr txBox="1"/>
          <p:nvPr/>
        </p:nvSpPr>
        <p:spPr>
          <a:xfrm>
            <a:off x="1066800" y="1988200"/>
            <a:ext cx="7010400" cy="4632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2400" b="1" u="sng">
                <a:solidFill>
                  <a:schemeClr val="dk1"/>
                </a:solidFill>
                <a:latin typeface="Roboto"/>
                <a:ea typeface="Roboto"/>
                <a:cs typeface="Roboto"/>
                <a:sym typeface="Roboto"/>
              </a:rPr>
              <a:t>Experiment</a:t>
            </a:r>
            <a:r>
              <a:rPr lang="en-US" sz="2400">
                <a:solidFill>
                  <a:schemeClr val="dk1"/>
                </a:solidFill>
                <a:latin typeface="Roboto"/>
                <a:ea typeface="Roboto"/>
                <a:cs typeface="Roboto"/>
                <a:sym typeface="Roboto"/>
              </a:rPr>
              <a:t>:  </a:t>
            </a:r>
            <a:endParaRPr sz="2000">
              <a:solidFill>
                <a:schemeClr val="dk1"/>
              </a:solidFill>
              <a:latin typeface="Roboto"/>
              <a:ea typeface="Roboto"/>
              <a:cs typeface="Roboto"/>
              <a:sym typeface="Roboto"/>
            </a:endParaRPr>
          </a:p>
          <a:p>
            <a:pPr marL="0" marR="0" lvl="0" indent="0" algn="l" rtl="0">
              <a:spcBef>
                <a:spcPts val="0"/>
              </a:spcBef>
              <a:spcAft>
                <a:spcPts val="0"/>
              </a:spcAft>
              <a:buNone/>
            </a:pPr>
            <a:endParaRPr sz="2000">
              <a:solidFill>
                <a:schemeClr val="dk1"/>
              </a:solidFill>
              <a:latin typeface="Roboto"/>
              <a:ea typeface="Roboto"/>
              <a:cs typeface="Roboto"/>
              <a:sym typeface="Roboto"/>
            </a:endParaRPr>
          </a:p>
          <a:p>
            <a:pPr marL="0" marR="0" lvl="0" indent="0" algn="l" rtl="0">
              <a:spcBef>
                <a:spcPts val="0"/>
              </a:spcBef>
              <a:spcAft>
                <a:spcPts val="0"/>
              </a:spcAft>
              <a:buNone/>
            </a:pPr>
            <a:r>
              <a:rPr lang="en-US" sz="2000">
                <a:solidFill>
                  <a:schemeClr val="dk1"/>
                </a:solidFill>
                <a:latin typeface="Roboto"/>
                <a:ea typeface="Roboto"/>
                <a:cs typeface="Roboto"/>
                <a:sym typeface="Roboto"/>
              </a:rPr>
              <a:t>Motor Vehicle Inventor </a:t>
            </a:r>
            <a:r>
              <a:rPr lang="en-US" sz="2000" i="1" u="sng">
                <a:solidFill>
                  <a:schemeClr val="dk1"/>
                </a:solidFill>
                <a:latin typeface="Roboto"/>
                <a:ea typeface="Roboto"/>
                <a:cs typeface="Roboto"/>
                <a:sym typeface="Roboto"/>
              </a:rPr>
              <a:t>must</a:t>
            </a:r>
            <a:r>
              <a:rPr lang="en-US" sz="2000">
                <a:solidFill>
                  <a:schemeClr val="dk1"/>
                </a:solidFill>
                <a:latin typeface="Roboto"/>
                <a:ea typeface="Roboto"/>
                <a:cs typeface="Roboto"/>
                <a:sym typeface="Roboto"/>
              </a:rPr>
              <a:t> register an application with the Secretary of State as an Inventor.</a:t>
            </a:r>
            <a:endParaRPr>
              <a:latin typeface="Roboto"/>
              <a:ea typeface="Roboto"/>
              <a:cs typeface="Roboto"/>
              <a:sym typeface="Roboto"/>
            </a:endParaRPr>
          </a:p>
          <a:p>
            <a:pPr marL="0" marR="0" lvl="0" indent="0" algn="l" rtl="0">
              <a:spcBef>
                <a:spcPts val="1000"/>
              </a:spcBef>
              <a:spcAft>
                <a:spcPts val="0"/>
              </a:spcAft>
              <a:buNone/>
            </a:pPr>
            <a:r>
              <a:rPr lang="en-US" sz="2000">
                <a:solidFill>
                  <a:schemeClr val="dk1"/>
                </a:solidFill>
                <a:latin typeface="Roboto"/>
                <a:ea typeface="Roboto"/>
                <a:cs typeface="Roboto"/>
                <a:sym typeface="Roboto"/>
              </a:rPr>
              <a:t>Submit pictures of the experimental vehicle in development.</a:t>
            </a:r>
            <a:endParaRPr>
              <a:latin typeface="Roboto"/>
              <a:ea typeface="Roboto"/>
              <a:cs typeface="Roboto"/>
              <a:sym typeface="Roboto"/>
            </a:endParaRPr>
          </a:p>
          <a:p>
            <a:pPr marL="0" marR="0" lvl="0" indent="0" algn="l" rtl="0">
              <a:spcBef>
                <a:spcPts val="1000"/>
              </a:spcBef>
              <a:spcAft>
                <a:spcPts val="0"/>
              </a:spcAft>
              <a:buNone/>
            </a:pPr>
            <a:r>
              <a:rPr lang="en-US" sz="2000">
                <a:solidFill>
                  <a:schemeClr val="dk1"/>
                </a:solidFill>
                <a:latin typeface="Roboto"/>
                <a:ea typeface="Roboto"/>
                <a:cs typeface="Roboto"/>
                <a:sym typeface="Roboto"/>
              </a:rPr>
              <a:t>Submit a copy of the insurance policy.</a:t>
            </a:r>
            <a:endParaRPr>
              <a:latin typeface="Roboto"/>
              <a:ea typeface="Roboto"/>
              <a:cs typeface="Roboto"/>
              <a:sym typeface="Roboto"/>
            </a:endParaRPr>
          </a:p>
          <a:p>
            <a:pPr marL="0" marR="0" lvl="0" indent="0" algn="l" rtl="0">
              <a:spcBef>
                <a:spcPts val="1000"/>
              </a:spcBef>
              <a:spcAft>
                <a:spcPts val="0"/>
              </a:spcAft>
              <a:buNone/>
            </a:pPr>
            <a:r>
              <a:rPr lang="en-US" sz="2000">
                <a:solidFill>
                  <a:schemeClr val="dk1"/>
                </a:solidFill>
                <a:latin typeface="Roboto"/>
                <a:ea typeface="Roboto"/>
                <a:cs typeface="Roboto"/>
                <a:sym typeface="Roboto"/>
              </a:rPr>
              <a:t>Once approved, up to 2 plates will be issued to the inventor for an annual fee of $20 for each plate issued.</a:t>
            </a:r>
            <a:endParaRPr>
              <a:latin typeface="Roboto"/>
              <a:ea typeface="Roboto"/>
              <a:cs typeface="Roboto"/>
              <a:sym typeface="Roboto"/>
            </a:endParaRPr>
          </a:p>
          <a:p>
            <a:pPr marL="0" marR="0" lvl="0" indent="0" algn="l" rtl="0">
              <a:spcBef>
                <a:spcPts val="1000"/>
              </a:spcBef>
              <a:spcAft>
                <a:spcPts val="0"/>
              </a:spcAft>
              <a:buNone/>
            </a:pPr>
            <a:r>
              <a:rPr lang="en-US" sz="2000">
                <a:solidFill>
                  <a:schemeClr val="dk1"/>
                </a:solidFill>
                <a:latin typeface="Roboto"/>
                <a:ea typeface="Roboto"/>
                <a:cs typeface="Roboto"/>
                <a:sym typeface="Roboto"/>
              </a:rPr>
              <a:t>The plates may be used on multiple vehicles, similar to dealer plates.</a:t>
            </a:r>
            <a:endParaRPr>
              <a:latin typeface="Roboto"/>
              <a:ea typeface="Roboto"/>
              <a:cs typeface="Roboto"/>
              <a:sym typeface="Roboto"/>
            </a:endParaRPr>
          </a:p>
          <a:p>
            <a:pPr marL="0" marR="0" lvl="0" indent="0" algn="l" rtl="0">
              <a:spcBef>
                <a:spcPts val="1000"/>
              </a:spcBef>
              <a:spcAft>
                <a:spcPts val="0"/>
              </a:spcAft>
              <a:buNone/>
            </a:pPr>
            <a:r>
              <a:rPr lang="en-US" sz="2000">
                <a:solidFill>
                  <a:schemeClr val="dk1"/>
                </a:solidFill>
                <a:latin typeface="Roboto"/>
                <a:ea typeface="Roboto"/>
                <a:cs typeface="Roboto"/>
                <a:sym typeface="Roboto"/>
              </a:rPr>
              <a:t>This plate is stamped EXPERIMENT and looks like a dealer plate.</a:t>
            </a:r>
            <a:endParaRPr>
              <a:latin typeface="Roboto"/>
              <a:ea typeface="Roboto"/>
              <a:cs typeface="Roboto"/>
              <a:sym typeface="Roboto"/>
            </a:endParaRPr>
          </a:p>
          <a:p>
            <a:pPr marL="0" marR="0" lvl="0" indent="0" algn="l" rtl="0">
              <a:spcBef>
                <a:spcPts val="1000"/>
              </a:spcBef>
              <a:spcAft>
                <a:spcPts val="0"/>
              </a:spcAft>
              <a:buNone/>
            </a:pPr>
            <a:endParaRPr sz="2000" b="1">
              <a:solidFill>
                <a:schemeClr val="dk1"/>
              </a:solidFill>
              <a:latin typeface="Roboto"/>
              <a:ea typeface="Roboto"/>
              <a:cs typeface="Roboto"/>
              <a:sym typeface="Roboto"/>
            </a:endParaRPr>
          </a:p>
        </p:txBody>
      </p:sp>
      <p:pic>
        <p:nvPicPr>
          <p:cNvPr id="639" name="Google Shape;639;p79"/>
          <p:cNvPicPr preferRelativeResize="0">
            <a:picLocks noGrp="1"/>
          </p:cNvPicPr>
          <p:nvPr>
            <p:ph type="body" idx="1"/>
          </p:nvPr>
        </p:nvPicPr>
        <p:blipFill rotWithShape="1">
          <a:blip r:embed="rId3">
            <a:alphaModFix/>
          </a:blip>
          <a:srcRect/>
          <a:stretch/>
        </p:blipFill>
        <p:spPr>
          <a:xfrm>
            <a:off x="3981100" y="657025"/>
            <a:ext cx="1181700" cy="5943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43"/>
        <p:cNvGrpSpPr/>
        <p:nvPr/>
      </p:nvGrpSpPr>
      <p:grpSpPr>
        <a:xfrm>
          <a:off x="0" y="0"/>
          <a:ext cx="0" cy="0"/>
          <a:chOff x="0" y="0"/>
          <a:chExt cx="0" cy="0"/>
        </a:xfrm>
      </p:grpSpPr>
      <p:sp>
        <p:nvSpPr>
          <p:cNvPr id="644" name="Google Shape;644;p80"/>
          <p:cNvSpPr txBox="1">
            <a:spLocks noGrp="1"/>
          </p:cNvSpPr>
          <p:nvPr>
            <p:ph type="title"/>
          </p:nvPr>
        </p:nvSpPr>
        <p:spPr>
          <a:xfrm>
            <a:off x="685799" y="-12"/>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dk1"/>
                </a:solidFill>
                <a:latin typeface="Roboto"/>
                <a:ea typeface="Roboto"/>
                <a:cs typeface="Roboto"/>
                <a:sym typeface="Roboto"/>
              </a:rPr>
              <a:t>Permit to Demonstrate</a:t>
            </a:r>
            <a:endParaRPr>
              <a:latin typeface="Roboto"/>
              <a:ea typeface="Roboto"/>
              <a:cs typeface="Roboto"/>
              <a:sym typeface="Roboto"/>
            </a:endParaRPr>
          </a:p>
        </p:txBody>
      </p:sp>
      <p:sp>
        <p:nvSpPr>
          <p:cNvPr id="645" name="Google Shape;645;p80"/>
          <p:cNvSpPr txBox="1">
            <a:spLocks noGrp="1"/>
          </p:cNvSpPr>
          <p:nvPr>
            <p:ph type="body" idx="1"/>
          </p:nvPr>
        </p:nvSpPr>
        <p:spPr>
          <a:xfrm>
            <a:off x="925275" y="1143000"/>
            <a:ext cx="7148400" cy="4880400"/>
          </a:xfrm>
          <a:prstGeom prst="rect">
            <a:avLst/>
          </a:prstGeom>
          <a:noFill/>
          <a:ln>
            <a:noFill/>
          </a:ln>
        </p:spPr>
        <p:txBody>
          <a:bodyPr spcFirstLastPara="1" wrap="square" lIns="91425" tIns="45700" rIns="91425" bIns="45700" anchor="t" anchorCtr="0">
            <a:noAutofit/>
          </a:bodyPr>
          <a:lstStyle/>
          <a:p>
            <a:pPr marL="342900" lvl="0" indent="-342900" algn="l" rtl="0">
              <a:lnSpc>
                <a:spcPct val="115000"/>
              </a:lnSpc>
              <a:spcBef>
                <a:spcPts val="0"/>
              </a:spcBef>
              <a:spcAft>
                <a:spcPts val="0"/>
              </a:spcAft>
              <a:buClr>
                <a:schemeClr val="dk1"/>
              </a:buClr>
              <a:buSzPts val="2400"/>
              <a:buChar char="❖"/>
            </a:pPr>
            <a:r>
              <a:rPr lang="en-US" sz="2400">
                <a:solidFill>
                  <a:schemeClr val="dk1"/>
                </a:solidFill>
              </a:rPr>
              <a:t>A request for a Permit to Demonstrate</a:t>
            </a:r>
            <a:endParaRPr sz="2400">
              <a:solidFill>
                <a:schemeClr val="dk1"/>
              </a:solidFill>
            </a:endParaRPr>
          </a:p>
          <a:p>
            <a:pPr marL="342900" lvl="0" indent="0" algn="l" rtl="0">
              <a:lnSpc>
                <a:spcPct val="115000"/>
              </a:lnSpc>
              <a:spcBef>
                <a:spcPts val="0"/>
              </a:spcBef>
              <a:spcAft>
                <a:spcPts val="0"/>
              </a:spcAft>
              <a:buNone/>
            </a:pPr>
            <a:r>
              <a:rPr lang="en-US" sz="2400" i="1" u="sng">
                <a:solidFill>
                  <a:srgbClr val="C00000"/>
                </a:solidFill>
              </a:rPr>
              <a:t>must</a:t>
            </a:r>
            <a:r>
              <a:rPr lang="en-US" sz="2400">
                <a:solidFill>
                  <a:schemeClr val="dk1"/>
                </a:solidFill>
              </a:rPr>
              <a:t> be submitted with the complete </a:t>
            </a:r>
            <a:endParaRPr sz="2400">
              <a:solidFill>
                <a:schemeClr val="dk1"/>
              </a:solidFill>
            </a:endParaRPr>
          </a:p>
          <a:p>
            <a:pPr marL="0" lvl="0" indent="0" algn="l" rtl="0">
              <a:lnSpc>
                <a:spcPct val="115000"/>
              </a:lnSpc>
              <a:spcBef>
                <a:spcPts val="0"/>
              </a:spcBef>
              <a:spcAft>
                <a:spcPts val="0"/>
              </a:spcAft>
              <a:buNone/>
            </a:pPr>
            <a:r>
              <a:rPr lang="en-US" sz="2400"/>
              <a:t>    </a:t>
            </a:r>
            <a:r>
              <a:rPr lang="en-US" sz="2400">
                <a:solidFill>
                  <a:schemeClr val="dk1"/>
                </a:solidFill>
              </a:rPr>
              <a:t>VIN of the vehicle being demonstrated.</a:t>
            </a:r>
            <a:endParaRPr/>
          </a:p>
          <a:p>
            <a:pPr marL="342900" lvl="0" indent="-342900" algn="l" rtl="0">
              <a:lnSpc>
                <a:spcPct val="115000"/>
              </a:lnSpc>
              <a:spcBef>
                <a:spcPts val="480"/>
              </a:spcBef>
              <a:spcAft>
                <a:spcPts val="0"/>
              </a:spcAft>
              <a:buClr>
                <a:schemeClr val="dk1"/>
              </a:buClr>
              <a:buSzPts val="2400"/>
              <a:buChar char="❖"/>
            </a:pPr>
            <a:r>
              <a:rPr lang="en-US" sz="2400"/>
              <a:t>Issued</a:t>
            </a:r>
            <a:r>
              <a:rPr lang="en-US" sz="2400">
                <a:solidFill>
                  <a:schemeClr val="dk1"/>
                </a:solidFill>
              </a:rPr>
              <a:t> for seven (7) </a:t>
            </a:r>
            <a:r>
              <a:rPr lang="en-US" sz="2400"/>
              <a:t>days </a:t>
            </a:r>
            <a:r>
              <a:rPr lang="en-US" sz="2400" i="1" u="sng">
                <a:solidFill>
                  <a:srgbClr val="FF0000"/>
                </a:solidFill>
              </a:rPr>
              <a:t>only</a:t>
            </a:r>
            <a:r>
              <a:rPr lang="en-US" sz="2400"/>
              <a:t>.</a:t>
            </a:r>
            <a:r>
              <a:rPr lang="en-US" sz="2400">
                <a:solidFill>
                  <a:schemeClr val="dk1"/>
                </a:solidFill>
              </a:rPr>
              <a:t> </a:t>
            </a:r>
            <a:endParaRPr/>
          </a:p>
          <a:p>
            <a:pPr marL="342900" lvl="0" indent="-342900" algn="l" rtl="0">
              <a:lnSpc>
                <a:spcPct val="115000"/>
              </a:lnSpc>
              <a:spcBef>
                <a:spcPts val="480"/>
              </a:spcBef>
              <a:spcAft>
                <a:spcPts val="0"/>
              </a:spcAft>
              <a:buClr>
                <a:srgbClr val="C00000"/>
              </a:buClr>
              <a:buSzPts val="2400"/>
              <a:buChar char="❖"/>
            </a:pPr>
            <a:r>
              <a:rPr lang="en-US" sz="2400" i="1" u="sng">
                <a:solidFill>
                  <a:srgbClr val="C00000"/>
                </a:solidFill>
              </a:rPr>
              <a:t>May Not </a:t>
            </a:r>
            <a:r>
              <a:rPr lang="en-US" sz="2400">
                <a:solidFill>
                  <a:schemeClr val="dk1"/>
                </a:solidFill>
              </a:rPr>
              <a:t> be used on leased or rented vehicles.</a:t>
            </a:r>
            <a:endParaRPr/>
          </a:p>
          <a:p>
            <a:pPr marL="342900" lvl="0" indent="-342900" algn="l" rtl="0">
              <a:lnSpc>
                <a:spcPct val="115000"/>
              </a:lnSpc>
              <a:spcBef>
                <a:spcPts val="480"/>
              </a:spcBef>
              <a:spcAft>
                <a:spcPts val="0"/>
              </a:spcAft>
              <a:buClr>
                <a:schemeClr val="dk1"/>
              </a:buClr>
              <a:buSzPts val="2400"/>
              <a:buChar char="❖"/>
            </a:pPr>
            <a:r>
              <a:rPr lang="en-US" sz="2400">
                <a:solidFill>
                  <a:schemeClr val="dk1"/>
                </a:solidFill>
              </a:rPr>
              <a:t>This permit is </a:t>
            </a:r>
            <a:r>
              <a:rPr lang="en-US" sz="2400" i="1" u="sng">
                <a:solidFill>
                  <a:srgbClr val="C00000"/>
                </a:solidFill>
              </a:rPr>
              <a:t>only</a:t>
            </a:r>
            <a:r>
              <a:rPr lang="en-US" sz="2400">
                <a:solidFill>
                  <a:schemeClr val="dk1"/>
                </a:solidFill>
              </a:rPr>
              <a:t> valid when </a:t>
            </a:r>
            <a:r>
              <a:rPr lang="en-US" sz="2400"/>
              <a:t>issued by this office</a:t>
            </a:r>
            <a:r>
              <a:rPr lang="en-US" sz="2400">
                <a:solidFill>
                  <a:schemeClr val="dk1"/>
                </a:solidFill>
              </a:rPr>
              <a:t>.</a:t>
            </a:r>
            <a:endParaRPr/>
          </a:p>
          <a:p>
            <a:pPr marL="342900" lvl="0" indent="-342900" algn="l" rtl="0">
              <a:lnSpc>
                <a:spcPct val="115000"/>
              </a:lnSpc>
              <a:spcBef>
                <a:spcPts val="480"/>
              </a:spcBef>
              <a:spcAft>
                <a:spcPts val="0"/>
              </a:spcAft>
              <a:buClr>
                <a:schemeClr val="dk1"/>
              </a:buClr>
              <a:buSzPts val="2400"/>
              <a:buChar char="❖"/>
            </a:pPr>
            <a:r>
              <a:rPr lang="en-US" sz="2400">
                <a:solidFill>
                  <a:schemeClr val="dk1"/>
                </a:solidFill>
              </a:rPr>
              <a:t>Processing fee:  $1.00</a:t>
            </a:r>
            <a:endParaRPr/>
          </a:p>
          <a:p>
            <a:pPr marL="342900" lvl="0" indent="-342900" algn="l" rtl="0">
              <a:lnSpc>
                <a:spcPct val="115000"/>
              </a:lnSpc>
              <a:spcBef>
                <a:spcPts val="480"/>
              </a:spcBef>
              <a:spcAft>
                <a:spcPts val="0"/>
              </a:spcAft>
              <a:buClr>
                <a:srgbClr val="C00000"/>
              </a:buClr>
              <a:buSzPts val="2400"/>
              <a:buChar char="❖"/>
            </a:pPr>
            <a:r>
              <a:rPr lang="en-US" sz="2400" i="1" u="sng">
                <a:solidFill>
                  <a:srgbClr val="C00000"/>
                </a:solidFill>
              </a:rPr>
              <a:t>May Not </a:t>
            </a:r>
            <a:r>
              <a:rPr lang="en-US" sz="2400">
                <a:solidFill>
                  <a:schemeClr val="dk1"/>
                </a:solidFill>
              </a:rPr>
              <a:t> be issued more than once to the person or business per vehicle.</a:t>
            </a:r>
            <a:endParaRPr/>
          </a:p>
        </p:txBody>
      </p:sp>
      <p:pic>
        <p:nvPicPr>
          <p:cNvPr id="646" name="Google Shape;646;p80" descr="j0290745"/>
          <p:cNvPicPr preferRelativeResize="0">
            <a:picLocks noGrp="1"/>
          </p:cNvPicPr>
          <p:nvPr>
            <p:ph type="body" idx="2"/>
          </p:nvPr>
        </p:nvPicPr>
        <p:blipFill rotWithShape="1">
          <a:blip r:embed="rId3">
            <a:alphaModFix/>
          </a:blip>
          <a:srcRect/>
          <a:stretch/>
        </p:blipFill>
        <p:spPr>
          <a:xfrm>
            <a:off x="6629400" y="838200"/>
            <a:ext cx="2509652" cy="1195291"/>
          </a:xfrm>
          <a:prstGeom prst="rect">
            <a:avLst/>
          </a:prstGeom>
          <a:noFill/>
          <a:ln>
            <a:noFill/>
          </a:ln>
        </p:spPr>
      </p:pic>
      <p:sp>
        <p:nvSpPr>
          <p:cNvPr id="647" name="Google Shape;647;p80"/>
          <p:cNvSpPr txBox="1"/>
          <p:nvPr/>
        </p:nvSpPr>
        <p:spPr>
          <a:xfrm>
            <a:off x="838200" y="6023525"/>
            <a:ext cx="8300700" cy="512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A50021"/>
                </a:solidFill>
                <a:latin typeface="Roboto"/>
                <a:ea typeface="Roboto"/>
                <a:cs typeface="Roboto"/>
                <a:sym typeface="Roboto"/>
              </a:rPr>
              <a:t>A properly issued permit allows the truck to show it can carry a load of goods</a:t>
            </a:r>
            <a:r>
              <a:rPr lang="en-US" sz="2400" b="1">
                <a:solidFill>
                  <a:srgbClr val="A50021"/>
                </a:solidFill>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51"/>
        <p:cNvGrpSpPr/>
        <p:nvPr/>
      </p:nvGrpSpPr>
      <p:grpSpPr>
        <a:xfrm>
          <a:off x="0" y="0"/>
          <a:ext cx="0" cy="0"/>
          <a:chOff x="0" y="0"/>
          <a:chExt cx="0" cy="0"/>
        </a:xfrm>
      </p:grpSpPr>
      <p:sp>
        <p:nvSpPr>
          <p:cNvPr id="652" name="Google Shape;652;p81"/>
          <p:cNvSpPr txBox="1">
            <a:spLocks noGrp="1"/>
          </p:cNvSpPr>
          <p:nvPr>
            <p:ph type="title"/>
          </p:nvPr>
        </p:nvSpPr>
        <p:spPr>
          <a:xfrm>
            <a:off x="1828800" y="457275"/>
            <a:ext cx="5486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dk1"/>
                </a:solidFill>
                <a:latin typeface="Roboto"/>
                <a:ea typeface="Roboto"/>
                <a:cs typeface="Roboto"/>
                <a:sym typeface="Roboto"/>
              </a:rPr>
              <a:t>10K Laden Permit</a:t>
            </a:r>
            <a:endParaRPr>
              <a:latin typeface="Roboto"/>
              <a:ea typeface="Roboto"/>
              <a:cs typeface="Roboto"/>
              <a:sym typeface="Roboto"/>
            </a:endParaRPr>
          </a:p>
        </p:txBody>
      </p:sp>
      <p:sp>
        <p:nvSpPr>
          <p:cNvPr id="653" name="Google Shape;653;p81"/>
          <p:cNvSpPr txBox="1">
            <a:spLocks noGrp="1"/>
          </p:cNvSpPr>
          <p:nvPr>
            <p:ph type="body" idx="1"/>
          </p:nvPr>
        </p:nvSpPr>
        <p:spPr>
          <a:xfrm>
            <a:off x="1143000" y="1924300"/>
            <a:ext cx="68580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sz="2400">
                <a:solidFill>
                  <a:schemeClr val="dk1"/>
                </a:solidFill>
              </a:rPr>
              <a:t>Maine dealers licensed as a new car, used car,  or equipment, </a:t>
            </a:r>
            <a:r>
              <a:rPr lang="en-US" sz="2400" i="1" u="sng">
                <a:solidFill>
                  <a:srgbClr val="FF0000"/>
                </a:solidFill>
              </a:rPr>
              <a:t>and</a:t>
            </a:r>
            <a:r>
              <a:rPr lang="en-US" sz="2400">
                <a:solidFill>
                  <a:schemeClr val="dk1"/>
                </a:solidFill>
              </a:rPr>
              <a:t> a heavy trailer dealer can purchase a 10K permit to operate a laden vehicle over 10,000 pounds.</a:t>
            </a:r>
            <a:endParaRPr/>
          </a:p>
          <a:p>
            <a:pPr marL="342900" lvl="0" indent="-342900" algn="l" rtl="0">
              <a:spcBef>
                <a:spcPts val="480"/>
              </a:spcBef>
              <a:spcAft>
                <a:spcPts val="0"/>
              </a:spcAft>
              <a:buClr>
                <a:schemeClr val="dk1"/>
              </a:buClr>
              <a:buSzPts val="2400"/>
              <a:buChar char="❖"/>
            </a:pPr>
            <a:r>
              <a:rPr lang="en-US" sz="2400">
                <a:solidFill>
                  <a:schemeClr val="dk1"/>
                </a:solidFill>
              </a:rPr>
              <a:t>The load</a:t>
            </a:r>
            <a:r>
              <a:rPr lang="en-US" sz="2400">
                <a:solidFill>
                  <a:srgbClr val="FF0000"/>
                </a:solidFill>
              </a:rPr>
              <a:t> </a:t>
            </a:r>
            <a:r>
              <a:rPr lang="en-US" sz="2400" i="1" u="sng">
                <a:solidFill>
                  <a:srgbClr val="FF0000"/>
                </a:solidFill>
              </a:rPr>
              <a:t>must</a:t>
            </a:r>
            <a:r>
              <a:rPr lang="en-US" sz="2400">
                <a:solidFill>
                  <a:srgbClr val="FF0000"/>
                </a:solidFill>
              </a:rPr>
              <a:t> </a:t>
            </a:r>
            <a:r>
              <a:rPr lang="en-US" sz="2400">
                <a:solidFill>
                  <a:schemeClr val="dk1"/>
                </a:solidFill>
              </a:rPr>
              <a:t>consist of only one (1) automobile, truck or truck tractor or multiple trailers or equipment that a dealer is licensed to sell.</a:t>
            </a:r>
            <a:endParaRPr sz="2400"/>
          </a:p>
          <a:p>
            <a:pPr marL="342900" lvl="0" indent="-342900" algn="l" rtl="0">
              <a:spcBef>
                <a:spcPts val="480"/>
              </a:spcBef>
              <a:spcAft>
                <a:spcPts val="0"/>
              </a:spcAft>
              <a:buClr>
                <a:schemeClr val="dk1"/>
              </a:buClr>
              <a:buSzPts val="2400"/>
              <a:buChar char="❖"/>
            </a:pPr>
            <a:r>
              <a:rPr lang="en-US" sz="2400">
                <a:solidFill>
                  <a:schemeClr val="dk1"/>
                </a:solidFill>
              </a:rPr>
              <a:t>$200 fee valid for 90 Days.</a:t>
            </a:r>
            <a:endParaRPr/>
          </a:p>
        </p:txBody>
      </p:sp>
      <p:pic>
        <p:nvPicPr>
          <p:cNvPr id="654" name="Google Shape;654;p81" descr="tractor truck"/>
          <p:cNvPicPr preferRelativeResize="0">
            <a:picLocks noGrp="1"/>
          </p:cNvPicPr>
          <p:nvPr>
            <p:ph type="body" idx="2"/>
          </p:nvPr>
        </p:nvPicPr>
        <p:blipFill rotWithShape="1">
          <a:blip r:embed="rId3">
            <a:alphaModFix/>
          </a:blip>
          <a:srcRect/>
          <a:stretch/>
        </p:blipFill>
        <p:spPr>
          <a:xfrm>
            <a:off x="713700" y="512763"/>
            <a:ext cx="1935300" cy="1032000"/>
          </a:xfrm>
          <a:prstGeom prst="rect">
            <a:avLst/>
          </a:prstGeom>
          <a:noFill/>
          <a:ln>
            <a:noFill/>
          </a:ln>
        </p:spPr>
      </p:pic>
      <p:pic>
        <p:nvPicPr>
          <p:cNvPr id="655" name="Google Shape;655;p81"/>
          <p:cNvPicPr preferRelativeResize="0"/>
          <p:nvPr/>
        </p:nvPicPr>
        <p:blipFill rotWithShape="1">
          <a:blip r:embed="rId4">
            <a:alphaModFix/>
          </a:blip>
          <a:srcRect/>
          <a:stretch/>
        </p:blipFill>
        <p:spPr>
          <a:xfrm>
            <a:off x="5440475" y="5349425"/>
            <a:ext cx="3432175" cy="10001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59"/>
        <p:cNvGrpSpPr/>
        <p:nvPr/>
      </p:nvGrpSpPr>
      <p:grpSpPr>
        <a:xfrm>
          <a:off x="0" y="0"/>
          <a:ext cx="0" cy="0"/>
          <a:chOff x="0" y="0"/>
          <a:chExt cx="0" cy="0"/>
        </a:xfrm>
      </p:grpSpPr>
      <p:sp>
        <p:nvSpPr>
          <p:cNvPr id="660" name="Google Shape;660;p82"/>
          <p:cNvSpPr txBox="1">
            <a:spLocks noGrp="1"/>
          </p:cNvSpPr>
          <p:nvPr>
            <p:ph type="title"/>
          </p:nvPr>
        </p:nvSpPr>
        <p:spPr>
          <a:xfrm>
            <a:off x="685800" y="3908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900" b="1">
                <a:latin typeface="Roboto"/>
                <a:ea typeface="Roboto"/>
                <a:cs typeface="Roboto"/>
                <a:sym typeface="Roboto"/>
              </a:rPr>
              <a:t> </a:t>
            </a:r>
            <a:r>
              <a:rPr lang="en-US" sz="2800" b="1">
                <a:solidFill>
                  <a:schemeClr val="dk1"/>
                </a:solidFill>
                <a:latin typeface="Roboto"/>
                <a:ea typeface="Roboto"/>
                <a:cs typeface="Roboto"/>
                <a:sym typeface="Roboto"/>
              </a:rPr>
              <a:t>Reduce or Increase Dealer Plates</a:t>
            </a:r>
            <a:endParaRPr>
              <a:latin typeface="Roboto"/>
              <a:ea typeface="Roboto"/>
              <a:cs typeface="Roboto"/>
              <a:sym typeface="Roboto"/>
            </a:endParaRPr>
          </a:p>
        </p:txBody>
      </p:sp>
      <p:pic>
        <p:nvPicPr>
          <p:cNvPr id="661" name="Google Shape;661;p82" descr="subtract"/>
          <p:cNvPicPr preferRelativeResize="0">
            <a:picLocks noGrp="1"/>
          </p:cNvPicPr>
          <p:nvPr>
            <p:ph type="body" idx="1"/>
          </p:nvPr>
        </p:nvPicPr>
        <p:blipFill rotWithShape="1">
          <a:blip r:embed="rId3">
            <a:alphaModFix/>
          </a:blip>
          <a:srcRect/>
          <a:stretch/>
        </p:blipFill>
        <p:spPr>
          <a:xfrm>
            <a:off x="7902039" y="1359439"/>
            <a:ext cx="609600" cy="762000"/>
          </a:xfrm>
          <a:prstGeom prst="rect">
            <a:avLst/>
          </a:prstGeom>
          <a:noFill/>
          <a:ln>
            <a:noFill/>
          </a:ln>
        </p:spPr>
      </p:pic>
      <p:sp>
        <p:nvSpPr>
          <p:cNvPr id="662" name="Google Shape;662;p82"/>
          <p:cNvSpPr txBox="1"/>
          <p:nvPr/>
        </p:nvSpPr>
        <p:spPr>
          <a:xfrm>
            <a:off x="990600" y="1749939"/>
            <a:ext cx="7162800" cy="455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Roboto"/>
                <a:ea typeface="Roboto"/>
                <a:cs typeface="Roboto"/>
                <a:sym typeface="Roboto"/>
              </a:rPr>
              <a:t>Reduction of Dealer Plates:</a:t>
            </a:r>
            <a:endParaRPr b="1">
              <a:latin typeface="Roboto"/>
              <a:ea typeface="Roboto"/>
              <a:cs typeface="Roboto"/>
              <a:sym typeface="Roboto"/>
            </a:endParaRPr>
          </a:p>
          <a:p>
            <a:pPr marL="0" marR="0" lvl="0" indent="-127000" algn="l" rtl="0">
              <a:spcBef>
                <a:spcPts val="1000"/>
              </a:spcBef>
              <a:spcAft>
                <a:spcPts val="0"/>
              </a:spcAft>
              <a:buClr>
                <a:schemeClr val="dk1"/>
              </a:buClr>
              <a:buSzPts val="2000"/>
              <a:buFont typeface="Roboto"/>
              <a:buChar char="❖"/>
            </a:pPr>
            <a:r>
              <a:rPr lang="en-US" sz="2000">
                <a:solidFill>
                  <a:schemeClr val="dk1"/>
                </a:solidFill>
                <a:latin typeface="Roboto"/>
                <a:ea typeface="Roboto"/>
                <a:cs typeface="Roboto"/>
                <a:sym typeface="Roboto"/>
              </a:rPr>
              <a:t>A dealership </a:t>
            </a:r>
            <a:r>
              <a:rPr lang="en-US" sz="2000" u="sng">
                <a:solidFill>
                  <a:schemeClr val="dk1"/>
                </a:solidFill>
                <a:latin typeface="Roboto"/>
                <a:ea typeface="Roboto"/>
                <a:cs typeface="Roboto"/>
                <a:sym typeface="Roboto"/>
              </a:rPr>
              <a:t>must</a:t>
            </a:r>
            <a:r>
              <a:rPr lang="en-US" sz="2000">
                <a:solidFill>
                  <a:schemeClr val="dk1"/>
                </a:solidFill>
                <a:latin typeface="Roboto"/>
                <a:ea typeface="Roboto"/>
                <a:cs typeface="Roboto"/>
                <a:sym typeface="Roboto"/>
              </a:rPr>
              <a:t> sell 12 vehicles in a 12 month period, if not, there will be a reduction of their dealer plates to; two (2) plates.  The reduction includes family and service plates; for which the family plate would be </a:t>
            </a:r>
            <a:r>
              <a:rPr lang="en-US" sz="2000" u="sng">
                <a:solidFill>
                  <a:schemeClr val="dk1"/>
                </a:solidFill>
                <a:latin typeface="Roboto"/>
                <a:ea typeface="Roboto"/>
                <a:cs typeface="Roboto"/>
                <a:sym typeface="Roboto"/>
              </a:rPr>
              <a:t>required</a:t>
            </a:r>
            <a:r>
              <a:rPr lang="en-US" sz="2000">
                <a:solidFill>
                  <a:schemeClr val="dk1"/>
                </a:solidFill>
                <a:latin typeface="Roboto"/>
                <a:ea typeface="Roboto"/>
                <a:cs typeface="Roboto"/>
                <a:sym typeface="Roboto"/>
              </a:rPr>
              <a:t> to be surrendered.</a:t>
            </a:r>
            <a:endParaRPr>
              <a:latin typeface="Roboto"/>
              <a:ea typeface="Roboto"/>
              <a:cs typeface="Roboto"/>
              <a:sym typeface="Roboto"/>
            </a:endParaRPr>
          </a:p>
          <a:p>
            <a:pPr marL="0" marR="0" lvl="0" indent="0" algn="l" rtl="0">
              <a:spcBef>
                <a:spcPts val="1000"/>
              </a:spcBef>
              <a:spcAft>
                <a:spcPts val="0"/>
              </a:spcAft>
              <a:buClr>
                <a:schemeClr val="dk1"/>
              </a:buClr>
              <a:buSzPts val="2000"/>
              <a:buFont typeface="Noto Sans Symbols"/>
              <a:buNone/>
            </a:pPr>
            <a:endParaRPr sz="2000">
              <a:solidFill>
                <a:schemeClr val="dk1"/>
              </a:solidFill>
              <a:latin typeface="Roboto"/>
              <a:ea typeface="Roboto"/>
              <a:cs typeface="Roboto"/>
              <a:sym typeface="Roboto"/>
            </a:endParaRPr>
          </a:p>
          <a:p>
            <a:pPr marL="0" marR="0" lvl="0" indent="0" algn="l" rtl="0">
              <a:spcBef>
                <a:spcPts val="1000"/>
              </a:spcBef>
              <a:spcAft>
                <a:spcPts val="0"/>
              </a:spcAft>
              <a:buClr>
                <a:srgbClr val="FF0000"/>
              </a:buClr>
              <a:buSzPts val="2000"/>
              <a:buFont typeface="Noto Sans Symbols"/>
              <a:buNone/>
            </a:pPr>
            <a:r>
              <a:rPr lang="en-US" sz="2000" b="1">
                <a:solidFill>
                  <a:srgbClr val="FF0000"/>
                </a:solidFill>
                <a:latin typeface="Roboto"/>
                <a:ea typeface="Roboto"/>
                <a:cs typeface="Roboto"/>
                <a:sym typeface="Roboto"/>
              </a:rPr>
              <a:t>Increase of Dealer Plates:</a:t>
            </a:r>
            <a:endParaRPr b="1">
              <a:latin typeface="Roboto"/>
              <a:ea typeface="Roboto"/>
              <a:cs typeface="Roboto"/>
              <a:sym typeface="Roboto"/>
            </a:endParaRPr>
          </a:p>
          <a:p>
            <a:pPr marL="0" marR="0" lvl="0" indent="-127000" algn="l" rtl="0">
              <a:spcBef>
                <a:spcPts val="1000"/>
              </a:spcBef>
              <a:spcAft>
                <a:spcPts val="0"/>
              </a:spcAft>
              <a:buClr>
                <a:schemeClr val="dk1"/>
              </a:buClr>
              <a:buSzPts val="2000"/>
              <a:buFont typeface="Roboto"/>
              <a:buChar char="❖"/>
            </a:pPr>
            <a:r>
              <a:rPr lang="en-US" sz="2000">
                <a:solidFill>
                  <a:schemeClr val="dk1"/>
                </a:solidFill>
                <a:latin typeface="Roboto"/>
                <a:ea typeface="Roboto"/>
                <a:cs typeface="Roboto"/>
                <a:sym typeface="Roboto"/>
              </a:rPr>
              <a:t>Additional dealer business plates may be obtained once the Dealer Section at BMV verifies the total sales for a time period to calculate the number of business plates that a  dealership may have.</a:t>
            </a:r>
            <a:endParaRPr>
              <a:latin typeface="Roboto"/>
              <a:ea typeface="Roboto"/>
              <a:cs typeface="Roboto"/>
              <a:sym typeface="Roboto"/>
            </a:endParaRPr>
          </a:p>
          <a:p>
            <a:pPr marL="0" marR="0" lvl="0" indent="0" algn="l" rtl="0">
              <a:spcBef>
                <a:spcPts val="1000"/>
              </a:spcBef>
              <a:spcAft>
                <a:spcPts val="0"/>
              </a:spcAft>
              <a:buNone/>
            </a:pPr>
            <a:endParaRPr sz="2000">
              <a:solidFill>
                <a:schemeClr val="dk1"/>
              </a:solidFill>
              <a:latin typeface="Roboto"/>
              <a:ea typeface="Roboto"/>
              <a:cs typeface="Roboto"/>
              <a:sym typeface="Roboto"/>
            </a:endParaRPr>
          </a:p>
        </p:txBody>
      </p:sp>
    </p:spTree>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66"/>
        <p:cNvGrpSpPr/>
        <p:nvPr/>
      </p:nvGrpSpPr>
      <p:grpSpPr>
        <a:xfrm>
          <a:off x="0" y="0"/>
          <a:ext cx="0" cy="0"/>
          <a:chOff x="0" y="0"/>
          <a:chExt cx="0" cy="0"/>
        </a:xfrm>
      </p:grpSpPr>
      <p:sp>
        <p:nvSpPr>
          <p:cNvPr id="667" name="Google Shape;667;p83"/>
          <p:cNvSpPr txBox="1">
            <a:spLocks noGrp="1"/>
          </p:cNvSpPr>
          <p:nvPr>
            <p:ph type="title"/>
          </p:nvPr>
        </p:nvSpPr>
        <p:spPr>
          <a:xfrm>
            <a:off x="855654" y="352250"/>
            <a:ext cx="7432800" cy="1089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t>  </a:t>
            </a:r>
            <a:r>
              <a:rPr lang="en-US" sz="3600" b="1">
                <a:latin typeface="Roboto"/>
                <a:ea typeface="Roboto"/>
                <a:cs typeface="Roboto"/>
                <a:sym typeface="Roboto"/>
              </a:rPr>
              <a:t>  </a:t>
            </a:r>
            <a:r>
              <a:rPr lang="en-US" sz="3600" b="1">
                <a:solidFill>
                  <a:schemeClr val="dk1"/>
                </a:solidFill>
                <a:latin typeface="Roboto"/>
                <a:ea typeface="Roboto"/>
                <a:cs typeface="Roboto"/>
                <a:sym typeface="Roboto"/>
              </a:rPr>
              <a:t>Loss of Dealer Plates</a:t>
            </a:r>
            <a:br>
              <a:rPr lang="en-US" sz="1000" b="1">
                <a:solidFill>
                  <a:schemeClr val="dk1"/>
                </a:solidFill>
                <a:latin typeface="Roboto"/>
                <a:ea typeface="Roboto"/>
                <a:cs typeface="Roboto"/>
                <a:sym typeface="Roboto"/>
              </a:rPr>
            </a:br>
            <a:r>
              <a:rPr lang="en-US" sz="1000" b="1">
                <a:solidFill>
                  <a:schemeClr val="dk1"/>
                </a:solidFill>
                <a:latin typeface="Roboto"/>
                <a:ea typeface="Roboto"/>
                <a:cs typeface="Roboto"/>
                <a:sym typeface="Roboto"/>
              </a:rPr>
              <a:t>                  </a:t>
            </a:r>
            <a:r>
              <a:rPr lang="en-US" sz="1600" b="1">
                <a:solidFill>
                  <a:schemeClr val="dk1"/>
                </a:solidFill>
                <a:latin typeface="Roboto"/>
                <a:ea typeface="Roboto"/>
                <a:cs typeface="Roboto"/>
                <a:sym typeface="Roboto"/>
              </a:rPr>
              <a:t>MVD-374 &amp; MVD-375</a:t>
            </a:r>
            <a:endParaRPr>
              <a:latin typeface="Roboto"/>
              <a:ea typeface="Roboto"/>
              <a:cs typeface="Roboto"/>
              <a:sym typeface="Roboto"/>
            </a:endParaRPr>
          </a:p>
        </p:txBody>
      </p:sp>
      <p:sp>
        <p:nvSpPr>
          <p:cNvPr id="668" name="Google Shape;668;p83"/>
          <p:cNvSpPr txBox="1"/>
          <p:nvPr/>
        </p:nvSpPr>
        <p:spPr>
          <a:xfrm>
            <a:off x="838212" y="1295400"/>
            <a:ext cx="74676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Roboto"/>
                <a:ea typeface="Roboto"/>
                <a:cs typeface="Roboto"/>
                <a:sym typeface="Roboto"/>
              </a:rPr>
              <a:t>Please complete one of the following forms if a dealer plate becomes lost, mutilated, or destroyed and include $5 per plate and $0.50 per validation sticker.</a:t>
            </a:r>
            <a:endParaRPr>
              <a:latin typeface="Roboto"/>
              <a:ea typeface="Roboto"/>
              <a:cs typeface="Roboto"/>
              <a:sym typeface="Roboto"/>
            </a:endParaRPr>
          </a:p>
        </p:txBody>
      </p:sp>
      <p:grpSp>
        <p:nvGrpSpPr>
          <p:cNvPr id="669" name="Google Shape;669;p83"/>
          <p:cNvGrpSpPr/>
          <p:nvPr/>
        </p:nvGrpSpPr>
        <p:grpSpPr>
          <a:xfrm>
            <a:off x="854425" y="3563143"/>
            <a:ext cx="3403600" cy="2998787"/>
            <a:chOff x="982663" y="3538538"/>
            <a:chExt cx="3403600" cy="2998787"/>
          </a:xfrm>
        </p:grpSpPr>
        <p:sp>
          <p:nvSpPr>
            <p:cNvPr id="670" name="Google Shape;670;p83"/>
            <p:cNvSpPr txBox="1"/>
            <p:nvPr/>
          </p:nvSpPr>
          <p:spPr>
            <a:xfrm>
              <a:off x="1145940" y="6128097"/>
              <a:ext cx="838142" cy="2519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Roboto"/>
                  <a:ea typeface="Roboto"/>
                  <a:cs typeface="Roboto"/>
                  <a:sym typeface="Roboto"/>
                </a:rPr>
                <a:t>MVD-374</a:t>
              </a:r>
              <a:endParaRPr>
                <a:latin typeface="Roboto"/>
                <a:ea typeface="Roboto"/>
                <a:cs typeface="Roboto"/>
                <a:sym typeface="Roboto"/>
              </a:endParaRPr>
            </a:p>
          </p:txBody>
        </p:sp>
        <p:sp>
          <p:nvSpPr>
            <p:cNvPr id="671" name="Google Shape;671;p83"/>
            <p:cNvSpPr txBox="1"/>
            <p:nvPr/>
          </p:nvSpPr>
          <p:spPr>
            <a:xfrm>
              <a:off x="982663" y="5876164"/>
              <a:ext cx="1073985" cy="2799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dk1"/>
                  </a:solidFill>
                  <a:latin typeface="Roboto"/>
                  <a:ea typeface="Roboto"/>
                  <a:cs typeface="Roboto"/>
                  <a:sym typeface="Roboto"/>
                </a:rPr>
                <a:t>Lost Plate</a:t>
              </a:r>
              <a:endParaRPr>
                <a:latin typeface="Roboto"/>
                <a:ea typeface="Roboto"/>
                <a:cs typeface="Roboto"/>
                <a:sym typeface="Roboto"/>
              </a:endParaRPr>
            </a:p>
          </p:txBody>
        </p:sp>
        <p:pic>
          <p:nvPicPr>
            <p:cNvPr id="672" name="Google Shape;672;p83"/>
            <p:cNvPicPr preferRelativeResize="0"/>
            <p:nvPr/>
          </p:nvPicPr>
          <p:blipFill rotWithShape="1">
            <a:blip r:embed="rId3">
              <a:alphaModFix/>
            </a:blip>
            <a:srcRect/>
            <a:stretch/>
          </p:blipFill>
          <p:spPr>
            <a:xfrm>
              <a:off x="2057400" y="3538538"/>
              <a:ext cx="2328863" cy="2998787"/>
            </a:xfrm>
            <a:prstGeom prst="rect">
              <a:avLst/>
            </a:prstGeom>
            <a:noFill/>
            <a:ln w="9525" cap="flat" cmpd="sng">
              <a:solidFill>
                <a:srgbClr val="7F7F7F"/>
              </a:solidFill>
              <a:prstDash val="solid"/>
              <a:round/>
              <a:headEnd type="none" w="sm" len="sm"/>
              <a:tailEnd type="none" w="sm" len="sm"/>
            </a:ln>
          </p:spPr>
        </p:pic>
      </p:grpSp>
      <p:grpSp>
        <p:nvGrpSpPr>
          <p:cNvPr id="673" name="Google Shape;673;p83"/>
          <p:cNvGrpSpPr/>
          <p:nvPr/>
        </p:nvGrpSpPr>
        <p:grpSpPr>
          <a:xfrm>
            <a:off x="5167313" y="3571875"/>
            <a:ext cx="3976687" cy="2981325"/>
            <a:chOff x="4967288" y="3571875"/>
            <a:chExt cx="3976687" cy="2981325"/>
          </a:xfrm>
        </p:grpSpPr>
        <p:sp>
          <p:nvSpPr>
            <p:cNvPr id="674" name="Google Shape;674;p83"/>
            <p:cNvSpPr txBox="1"/>
            <p:nvPr/>
          </p:nvSpPr>
          <p:spPr>
            <a:xfrm>
              <a:off x="7467147" y="6131009"/>
              <a:ext cx="838200" cy="2517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Roboto"/>
                  <a:ea typeface="Roboto"/>
                  <a:cs typeface="Roboto"/>
                  <a:sym typeface="Roboto"/>
                </a:rPr>
                <a:t>MVD-375</a:t>
              </a:r>
              <a:endParaRPr>
                <a:latin typeface="Roboto"/>
                <a:ea typeface="Roboto"/>
                <a:cs typeface="Roboto"/>
                <a:sym typeface="Roboto"/>
              </a:endParaRPr>
            </a:p>
          </p:txBody>
        </p:sp>
        <p:sp>
          <p:nvSpPr>
            <p:cNvPr id="675" name="Google Shape;675;p83"/>
            <p:cNvSpPr txBox="1"/>
            <p:nvPr/>
          </p:nvSpPr>
          <p:spPr>
            <a:xfrm>
              <a:off x="7267575" y="5880332"/>
              <a:ext cx="1676400" cy="2797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Roboto"/>
                  <a:ea typeface="Roboto"/>
                  <a:cs typeface="Roboto"/>
                  <a:sym typeface="Roboto"/>
                </a:rPr>
                <a:t>  Lost Sticker</a:t>
              </a:r>
              <a:endParaRPr>
                <a:latin typeface="Roboto"/>
                <a:ea typeface="Roboto"/>
                <a:cs typeface="Roboto"/>
                <a:sym typeface="Roboto"/>
              </a:endParaRPr>
            </a:p>
          </p:txBody>
        </p:sp>
        <p:pic>
          <p:nvPicPr>
            <p:cNvPr id="676" name="Google Shape;676;p83"/>
            <p:cNvPicPr preferRelativeResize="0"/>
            <p:nvPr/>
          </p:nvPicPr>
          <p:blipFill rotWithShape="1">
            <a:blip r:embed="rId4">
              <a:alphaModFix/>
            </a:blip>
            <a:srcRect/>
            <a:stretch/>
          </p:blipFill>
          <p:spPr>
            <a:xfrm>
              <a:off x="4967288" y="3571875"/>
              <a:ext cx="2373312" cy="2981325"/>
            </a:xfrm>
            <a:prstGeom prst="rect">
              <a:avLst/>
            </a:prstGeom>
            <a:noFill/>
            <a:ln w="9525" cap="flat" cmpd="sng">
              <a:solidFill>
                <a:srgbClr val="7F7F7F"/>
              </a:solidFill>
              <a:prstDash val="solid"/>
              <a:round/>
              <a:headEnd type="none" w="sm" len="sm"/>
              <a:tailEnd type="none" w="sm" len="sm"/>
            </a:ln>
          </p:spPr>
        </p:pic>
      </p:grpSp>
      <p:sp>
        <p:nvSpPr>
          <p:cNvPr id="677" name="Google Shape;677;p83"/>
          <p:cNvSpPr txBox="1"/>
          <p:nvPr/>
        </p:nvSpPr>
        <p:spPr>
          <a:xfrm>
            <a:off x="544275" y="2349275"/>
            <a:ext cx="82005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C00000"/>
                </a:solidFill>
                <a:latin typeface="Roboto"/>
                <a:ea typeface="Roboto"/>
                <a:cs typeface="Roboto"/>
                <a:sym typeface="Roboto"/>
              </a:rPr>
              <a:t>If lost or stolen, you </a:t>
            </a:r>
            <a:r>
              <a:rPr lang="en-US" sz="2400" b="1" u="sng">
                <a:solidFill>
                  <a:srgbClr val="C00000"/>
                </a:solidFill>
                <a:latin typeface="Roboto"/>
                <a:ea typeface="Roboto"/>
                <a:cs typeface="Roboto"/>
                <a:sym typeface="Roboto"/>
              </a:rPr>
              <a:t>must</a:t>
            </a:r>
            <a:r>
              <a:rPr lang="en-US" sz="2400" b="1">
                <a:solidFill>
                  <a:srgbClr val="C00000"/>
                </a:solidFill>
                <a:latin typeface="Roboto"/>
                <a:ea typeface="Roboto"/>
                <a:cs typeface="Roboto"/>
                <a:sym typeface="Roboto"/>
              </a:rPr>
              <a:t> notify local law enforcement.</a:t>
            </a:r>
            <a:endParaRPr>
              <a:latin typeface="Roboto"/>
              <a:ea typeface="Roboto"/>
              <a:cs typeface="Roboto"/>
              <a:sym typeface="Roboto"/>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82"/>
        <p:cNvGrpSpPr/>
        <p:nvPr/>
      </p:nvGrpSpPr>
      <p:grpSpPr>
        <a:xfrm>
          <a:off x="0" y="0"/>
          <a:ext cx="0" cy="0"/>
          <a:chOff x="0" y="0"/>
          <a:chExt cx="0" cy="0"/>
        </a:xfrm>
      </p:grpSpPr>
      <p:sp>
        <p:nvSpPr>
          <p:cNvPr id="683" name="Google Shape;683;g8d04f188a9_0_0"/>
          <p:cNvSpPr txBox="1">
            <a:spLocks noGrp="1"/>
          </p:cNvSpPr>
          <p:nvPr>
            <p:ph type="title"/>
          </p:nvPr>
        </p:nvSpPr>
        <p:spPr>
          <a:xfrm>
            <a:off x="1257300" y="439475"/>
            <a:ext cx="66294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latin typeface="Roboto"/>
                <a:ea typeface="Roboto"/>
                <a:cs typeface="Roboto"/>
                <a:sym typeface="Roboto"/>
              </a:rPr>
              <a:t>RECYCLER</a:t>
            </a:r>
            <a:endParaRPr b="1">
              <a:latin typeface="Roboto"/>
              <a:ea typeface="Roboto"/>
              <a:cs typeface="Roboto"/>
              <a:sym typeface="Roboto"/>
            </a:endParaRPr>
          </a:p>
          <a:p>
            <a:pPr marL="0" lvl="0" indent="0" algn="ctr" rtl="0">
              <a:spcBef>
                <a:spcPts val="0"/>
              </a:spcBef>
              <a:spcAft>
                <a:spcPts val="0"/>
              </a:spcAft>
              <a:buNone/>
            </a:pPr>
            <a:r>
              <a:rPr lang="en-US" b="1">
                <a:latin typeface="Roboto"/>
                <a:ea typeface="Roboto"/>
                <a:cs typeface="Roboto"/>
                <a:sym typeface="Roboto"/>
              </a:rPr>
              <a:t>TRAINING MATERIAL</a:t>
            </a:r>
            <a:endParaRPr b="1">
              <a:latin typeface="Roboto"/>
              <a:ea typeface="Roboto"/>
              <a:cs typeface="Roboto"/>
              <a:sym typeface="Roboto"/>
            </a:endParaRPr>
          </a:p>
        </p:txBody>
      </p:sp>
      <p:pic>
        <p:nvPicPr>
          <p:cNvPr id="684" name="Google Shape;684;g8d04f188a9_0_0"/>
          <p:cNvPicPr preferRelativeResize="0"/>
          <p:nvPr/>
        </p:nvPicPr>
        <p:blipFill>
          <a:blip r:embed="rId3">
            <a:alphaModFix/>
          </a:blip>
          <a:stretch>
            <a:fillRect/>
          </a:stretch>
        </p:blipFill>
        <p:spPr>
          <a:xfrm>
            <a:off x="1358950" y="1582475"/>
            <a:ext cx="6426101" cy="481957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89"/>
        <p:cNvGrpSpPr/>
        <p:nvPr/>
      </p:nvGrpSpPr>
      <p:grpSpPr>
        <a:xfrm>
          <a:off x="0" y="0"/>
          <a:ext cx="0" cy="0"/>
          <a:chOff x="0" y="0"/>
          <a:chExt cx="0" cy="0"/>
        </a:xfrm>
      </p:grpSpPr>
      <p:sp>
        <p:nvSpPr>
          <p:cNvPr id="690" name="Google Shape;690;g8d1d32b67f_1_178"/>
          <p:cNvSpPr txBox="1">
            <a:spLocks noGrp="1"/>
          </p:cNvSpPr>
          <p:nvPr>
            <p:ph type="title"/>
          </p:nvPr>
        </p:nvSpPr>
        <p:spPr>
          <a:xfrm>
            <a:off x="1919500" y="235850"/>
            <a:ext cx="5138100" cy="88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Why would I need a Recycler License?</a:t>
            </a:r>
            <a:endParaRPr/>
          </a:p>
        </p:txBody>
      </p:sp>
      <p:sp>
        <p:nvSpPr>
          <p:cNvPr id="691" name="Google Shape;691;g8d1d32b67f_1_178"/>
          <p:cNvSpPr txBox="1">
            <a:spLocks noGrp="1"/>
          </p:cNvSpPr>
          <p:nvPr>
            <p:ph type="body" idx="1"/>
          </p:nvPr>
        </p:nvSpPr>
        <p:spPr>
          <a:xfrm>
            <a:off x="362850" y="1215575"/>
            <a:ext cx="8327700" cy="48804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SzPts val="1800"/>
              <a:buChar char="●"/>
            </a:pPr>
            <a:r>
              <a:rPr lang="en-US"/>
              <a:t>I want to be able to purchase or acquire salvage titled vehicles for the purpose of ;</a:t>
            </a:r>
            <a:endParaRPr/>
          </a:p>
          <a:p>
            <a:pPr marL="457200" lvl="0" indent="0" algn="l" rtl="0">
              <a:spcBef>
                <a:spcPts val="360"/>
              </a:spcBef>
              <a:spcAft>
                <a:spcPts val="0"/>
              </a:spcAft>
              <a:buNone/>
            </a:pPr>
            <a:endParaRPr/>
          </a:p>
          <a:p>
            <a:pPr marL="1371600" lvl="0" indent="-342900" algn="l" rtl="0">
              <a:spcBef>
                <a:spcPts val="360"/>
              </a:spcBef>
              <a:spcAft>
                <a:spcPts val="0"/>
              </a:spcAft>
              <a:buSzPts val="1800"/>
              <a:buChar char="❖"/>
            </a:pPr>
            <a:r>
              <a:rPr lang="en-US"/>
              <a:t>Reselling the vehicle or its component parts;  </a:t>
            </a:r>
            <a:endParaRPr/>
          </a:p>
          <a:p>
            <a:pPr marL="1828800" lvl="0" indent="0" algn="l" rtl="0">
              <a:spcBef>
                <a:spcPts val="360"/>
              </a:spcBef>
              <a:spcAft>
                <a:spcPts val="0"/>
              </a:spcAft>
              <a:buNone/>
            </a:pPr>
            <a:endParaRPr/>
          </a:p>
          <a:p>
            <a:pPr marL="1371600" lvl="0" indent="-342900" algn="l" rtl="0">
              <a:spcBef>
                <a:spcPts val="360"/>
              </a:spcBef>
              <a:spcAft>
                <a:spcPts val="0"/>
              </a:spcAft>
              <a:buSzPts val="1800"/>
              <a:buChar char="❖"/>
            </a:pPr>
            <a:r>
              <a:rPr lang="en-US"/>
              <a:t>Rebuilding or repairing the vehicle for the purpose of resale;</a:t>
            </a:r>
            <a:endParaRPr/>
          </a:p>
          <a:p>
            <a:pPr marL="1828800" lvl="0" indent="0" algn="l" rtl="0">
              <a:spcBef>
                <a:spcPts val="360"/>
              </a:spcBef>
              <a:spcAft>
                <a:spcPts val="0"/>
              </a:spcAft>
              <a:buNone/>
            </a:pPr>
            <a:r>
              <a:rPr lang="en-US"/>
              <a:t>  </a:t>
            </a:r>
            <a:endParaRPr/>
          </a:p>
          <a:p>
            <a:pPr marL="1371600" lvl="0" indent="-342900" algn="l" rtl="0">
              <a:spcBef>
                <a:spcPts val="360"/>
              </a:spcBef>
              <a:spcAft>
                <a:spcPts val="0"/>
              </a:spcAft>
              <a:buSzPts val="1800"/>
              <a:buChar char="❖"/>
            </a:pPr>
            <a:r>
              <a:rPr lang="en-US"/>
              <a:t>Selling the vehicle's basic materials; </a:t>
            </a:r>
            <a:endParaRPr/>
          </a:p>
          <a:p>
            <a:pPr marL="1828800" lvl="0" indent="0" algn="l" rtl="0">
              <a:spcBef>
                <a:spcPts val="360"/>
              </a:spcBef>
              <a:spcAft>
                <a:spcPts val="0"/>
              </a:spcAft>
              <a:buNone/>
            </a:pPr>
            <a:endParaRPr/>
          </a:p>
          <a:p>
            <a:pPr marL="1371600" lvl="0" indent="-342900" algn="l" rtl="0">
              <a:spcBef>
                <a:spcPts val="360"/>
              </a:spcBef>
              <a:spcAft>
                <a:spcPts val="0"/>
              </a:spcAft>
              <a:buSzPts val="1800"/>
              <a:buChar char="❖"/>
            </a:pPr>
            <a:r>
              <a:rPr lang="en-US"/>
              <a:t>Displaying or storing the vehicle or its parts; or</a:t>
            </a:r>
            <a:endParaRPr/>
          </a:p>
          <a:p>
            <a:pPr marL="1828800" lvl="0" indent="0" algn="l" rtl="0">
              <a:spcBef>
                <a:spcPts val="360"/>
              </a:spcBef>
              <a:spcAft>
                <a:spcPts val="0"/>
              </a:spcAft>
              <a:buNone/>
            </a:pPr>
            <a:r>
              <a:rPr lang="en-US"/>
              <a:t> </a:t>
            </a:r>
            <a:endParaRPr/>
          </a:p>
          <a:p>
            <a:pPr marL="1371600" lvl="0" indent="-342900" algn="l" rtl="0">
              <a:spcBef>
                <a:spcPts val="360"/>
              </a:spcBef>
              <a:spcAft>
                <a:spcPts val="0"/>
              </a:spcAft>
              <a:buSzPts val="1800"/>
              <a:buChar char="❖"/>
            </a:pPr>
            <a:r>
              <a:rPr lang="en-US"/>
              <a:t>Acting as a scrap processor. </a:t>
            </a:r>
            <a:endParaRPr/>
          </a:p>
          <a:p>
            <a:pPr marL="457200" lvl="0" indent="0" algn="l" rtl="0">
              <a:spcBef>
                <a:spcPts val="360"/>
              </a:spcBef>
              <a:spcAft>
                <a:spcPts val="0"/>
              </a:spcAft>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96"/>
        <p:cNvGrpSpPr/>
        <p:nvPr/>
      </p:nvGrpSpPr>
      <p:grpSpPr>
        <a:xfrm>
          <a:off x="0" y="0"/>
          <a:ext cx="0" cy="0"/>
          <a:chOff x="0" y="0"/>
          <a:chExt cx="0" cy="0"/>
        </a:xfrm>
      </p:grpSpPr>
      <p:sp>
        <p:nvSpPr>
          <p:cNvPr id="697" name="Google Shape;697;g8d1d32b67f_0_1"/>
          <p:cNvSpPr txBox="1">
            <a:spLocks noGrp="1"/>
          </p:cNvSpPr>
          <p:nvPr>
            <p:ph type="title"/>
          </p:nvPr>
        </p:nvSpPr>
        <p:spPr>
          <a:xfrm>
            <a:off x="1995700" y="145125"/>
            <a:ext cx="5533500" cy="1251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Business Requirements</a:t>
            </a:r>
            <a:endParaRPr/>
          </a:p>
        </p:txBody>
      </p:sp>
      <p:sp>
        <p:nvSpPr>
          <p:cNvPr id="698" name="Google Shape;698;g8d1d32b67f_0_1"/>
          <p:cNvSpPr txBox="1">
            <a:spLocks noGrp="1"/>
          </p:cNvSpPr>
          <p:nvPr>
            <p:ph type="body" idx="1"/>
          </p:nvPr>
        </p:nvSpPr>
        <p:spPr>
          <a:xfrm>
            <a:off x="226350" y="1164500"/>
            <a:ext cx="8691300" cy="5503800"/>
          </a:xfrm>
          <a:prstGeom prst="rect">
            <a:avLst/>
          </a:prstGeom>
        </p:spPr>
        <p:txBody>
          <a:bodyPr spcFirstLastPara="1" wrap="square" lIns="91425" tIns="45700" rIns="91425" bIns="45700" anchor="t" anchorCtr="0">
            <a:noAutofit/>
          </a:bodyPr>
          <a:lstStyle/>
          <a:p>
            <a:pPr marL="914400" lvl="0" indent="0" algn="ctr" rtl="0">
              <a:lnSpc>
                <a:spcPct val="150000"/>
              </a:lnSpc>
              <a:spcBef>
                <a:spcPts val="1200"/>
              </a:spcBef>
              <a:spcAft>
                <a:spcPts val="0"/>
              </a:spcAft>
              <a:buNone/>
            </a:pPr>
            <a:r>
              <a:rPr lang="en-US" sz="1400" b="1">
                <a:solidFill>
                  <a:srgbClr val="FFFFFF"/>
                </a:solidFill>
              </a:rPr>
              <a:t>The established place of business of a recycler shall:</a:t>
            </a:r>
            <a:endParaRPr sz="1400" b="1">
              <a:solidFill>
                <a:srgbClr val="FFFFFF"/>
              </a:solidFill>
            </a:endParaRPr>
          </a:p>
          <a:p>
            <a:pPr marL="457200" lvl="0" indent="-311150" algn="l" rtl="0">
              <a:lnSpc>
                <a:spcPct val="150000"/>
              </a:lnSpc>
              <a:spcBef>
                <a:spcPts val="1200"/>
              </a:spcBef>
              <a:spcAft>
                <a:spcPts val="0"/>
              </a:spcAft>
              <a:buClr>
                <a:srgbClr val="FFFFFF"/>
              </a:buClr>
              <a:buSzPts val="1300"/>
              <a:buAutoNum type="arabicPeriod"/>
            </a:pPr>
            <a:r>
              <a:rPr lang="en-US" sz="1300">
                <a:solidFill>
                  <a:srgbClr val="FFFFFF"/>
                </a:solidFill>
              </a:rPr>
              <a:t>Be a permanent location within the State which is easily accessible and open to the public at all reasonable times:</a:t>
            </a:r>
            <a:endParaRPr sz="1300">
              <a:solidFill>
                <a:srgbClr val="FFFFFF"/>
              </a:solidFill>
            </a:endParaRPr>
          </a:p>
          <a:p>
            <a:pPr marL="914400" lvl="0" indent="-311150" algn="l" rtl="0">
              <a:lnSpc>
                <a:spcPct val="150000"/>
              </a:lnSpc>
              <a:spcBef>
                <a:spcPts val="0"/>
              </a:spcBef>
              <a:spcAft>
                <a:spcPts val="0"/>
              </a:spcAft>
              <a:buClr>
                <a:srgbClr val="FFFFFF"/>
              </a:buClr>
              <a:buSzPts val="1300"/>
              <a:buAutoNum type="alphaUcPeriod"/>
            </a:pPr>
            <a:r>
              <a:rPr lang="en-US" sz="1300">
                <a:solidFill>
                  <a:srgbClr val="FFFFFF"/>
                </a:solidFill>
              </a:rPr>
              <a:t>Is owned or leased by the applicant. If leased, a witnessed or notarized copy of the lease is required to be filed with the application;</a:t>
            </a:r>
            <a:endParaRPr sz="1300">
              <a:solidFill>
                <a:srgbClr val="FFFFFF"/>
              </a:solidFill>
            </a:endParaRPr>
          </a:p>
          <a:p>
            <a:pPr marL="0" lvl="0" indent="0" algn="l" rtl="0">
              <a:spcBef>
                <a:spcPts val="1200"/>
              </a:spcBef>
              <a:spcAft>
                <a:spcPts val="0"/>
              </a:spcAft>
              <a:buNone/>
            </a:pPr>
            <a:r>
              <a:rPr lang="en-US" sz="1300">
                <a:solidFill>
                  <a:srgbClr val="FFFFFF"/>
                </a:solidFill>
              </a:rPr>
              <a:t>   2.     Have facilities which:</a:t>
            </a:r>
            <a:endParaRPr sz="1300">
              <a:solidFill>
                <a:srgbClr val="FFFFFF"/>
              </a:solidFill>
            </a:endParaRPr>
          </a:p>
          <a:p>
            <a:pPr marL="914400" lvl="0" indent="-311150" algn="l" rtl="0">
              <a:spcBef>
                <a:spcPts val="1200"/>
              </a:spcBef>
              <a:spcAft>
                <a:spcPts val="0"/>
              </a:spcAft>
              <a:buClr>
                <a:srgbClr val="FFFFFF"/>
              </a:buClr>
              <a:buSzPts val="1300"/>
              <a:buAutoNum type="alphaUcPeriod"/>
            </a:pPr>
            <a:r>
              <a:rPr lang="en-US" sz="1300">
                <a:solidFill>
                  <a:srgbClr val="FFFFFF"/>
                </a:solidFill>
              </a:rPr>
              <a:t>Are adequate for the storage and display of vehicles being handled; and</a:t>
            </a:r>
            <a:endParaRPr sz="1300">
              <a:solidFill>
                <a:srgbClr val="FFFFFF"/>
              </a:solidFill>
            </a:endParaRPr>
          </a:p>
          <a:p>
            <a:pPr marL="914400" lvl="0" indent="-311150" algn="l" rtl="0">
              <a:spcBef>
                <a:spcPts val="0"/>
              </a:spcBef>
              <a:spcAft>
                <a:spcPts val="0"/>
              </a:spcAft>
              <a:buClr>
                <a:srgbClr val="FFFFFF"/>
              </a:buClr>
              <a:buSzPts val="1300"/>
              <a:buAutoNum type="alphaUcPeriod"/>
            </a:pPr>
            <a:r>
              <a:rPr lang="en-US" sz="1300">
                <a:solidFill>
                  <a:srgbClr val="FFFFFF"/>
                </a:solidFill>
              </a:rPr>
              <a:t>Facilities and display areas must be reasonably free of debris, hazards and unrelated materials.</a:t>
            </a:r>
            <a:endParaRPr sz="1300">
              <a:solidFill>
                <a:srgbClr val="FFFFFF"/>
              </a:solidFill>
            </a:endParaRPr>
          </a:p>
          <a:p>
            <a:pPr marL="0" lvl="0" indent="0" algn="l" rtl="0">
              <a:spcBef>
                <a:spcPts val="1200"/>
              </a:spcBef>
              <a:spcAft>
                <a:spcPts val="0"/>
              </a:spcAft>
              <a:buNone/>
            </a:pPr>
            <a:r>
              <a:rPr lang="en-US" sz="1300">
                <a:solidFill>
                  <a:srgbClr val="FFFFFF"/>
                </a:solidFill>
              </a:rPr>
              <a:t>3.  	Have a suitable office which:</a:t>
            </a:r>
            <a:endParaRPr sz="1300">
              <a:solidFill>
                <a:srgbClr val="FFFFFF"/>
              </a:solidFill>
            </a:endParaRPr>
          </a:p>
          <a:p>
            <a:pPr marL="914400" lvl="0" indent="-311150" algn="l" rtl="0">
              <a:spcBef>
                <a:spcPts val="1200"/>
              </a:spcBef>
              <a:spcAft>
                <a:spcPts val="0"/>
              </a:spcAft>
              <a:buClr>
                <a:srgbClr val="FFFFFF"/>
              </a:buClr>
              <a:buSzPts val="1300"/>
              <a:buAutoNum type="alphaUcPeriod"/>
            </a:pPr>
            <a:r>
              <a:rPr lang="en-US" sz="1300">
                <a:solidFill>
                  <a:srgbClr val="FFFFFF"/>
                </a:solidFill>
              </a:rPr>
              <a:t>Is adequate for business being conducted;</a:t>
            </a:r>
            <a:endParaRPr sz="1300">
              <a:solidFill>
                <a:srgbClr val="FFFFFF"/>
              </a:solidFill>
            </a:endParaRPr>
          </a:p>
          <a:p>
            <a:pPr marL="914400" lvl="0" indent="-311150" algn="l" rtl="0">
              <a:spcBef>
                <a:spcPts val="0"/>
              </a:spcBef>
              <a:spcAft>
                <a:spcPts val="0"/>
              </a:spcAft>
              <a:buClr>
                <a:srgbClr val="FFFFFF"/>
              </a:buClr>
              <a:buSzPts val="1300"/>
              <a:buAutoNum type="alphaUcPeriod"/>
            </a:pPr>
            <a:r>
              <a:rPr lang="en-US" sz="1300">
                <a:solidFill>
                  <a:srgbClr val="FFFFFF"/>
                </a:solidFill>
              </a:rPr>
              <a:t>Contains records of the business; and</a:t>
            </a:r>
            <a:endParaRPr sz="1300">
              <a:solidFill>
                <a:srgbClr val="FFFFFF"/>
              </a:solidFill>
            </a:endParaRPr>
          </a:p>
          <a:p>
            <a:pPr marL="914400" lvl="0" indent="-311150" algn="l" rtl="0">
              <a:spcBef>
                <a:spcPts val="0"/>
              </a:spcBef>
              <a:spcAft>
                <a:spcPts val="0"/>
              </a:spcAft>
              <a:buClr>
                <a:srgbClr val="FFFFFF"/>
              </a:buClr>
              <a:buSzPts val="1300"/>
              <a:buAutoNum type="alphaUcPeriod"/>
            </a:pPr>
            <a:r>
              <a:rPr lang="en-US" sz="1300">
                <a:solidFill>
                  <a:srgbClr val="FFFFFF"/>
                </a:solidFill>
              </a:rPr>
              <a:t>Is heated and reasonably free of debris, hazards and unrelated materials.</a:t>
            </a:r>
            <a:endParaRPr sz="1300">
              <a:solidFill>
                <a:srgbClr val="FFFFFF"/>
              </a:solidFill>
            </a:endParaRPr>
          </a:p>
          <a:p>
            <a:pPr marL="914400" lvl="0" indent="-311150" algn="l" rtl="0">
              <a:spcBef>
                <a:spcPts val="0"/>
              </a:spcBef>
              <a:spcAft>
                <a:spcPts val="0"/>
              </a:spcAft>
              <a:buClr>
                <a:srgbClr val="FFFFFF"/>
              </a:buClr>
              <a:buSzPts val="1300"/>
              <a:buAutoNum type="alphaUcPeriod"/>
            </a:pPr>
            <a:r>
              <a:rPr lang="en-US" sz="1300">
                <a:solidFill>
                  <a:srgbClr val="FFFFFF"/>
                </a:solidFill>
              </a:rPr>
              <a:t>Is separate from any living quarters. Active licenses prior to this date shall be grandfathered and exempt from this requirement.</a:t>
            </a:r>
            <a:endParaRPr sz="1300">
              <a:solidFill>
                <a:srgbClr val="FFFFFF"/>
              </a:solidFill>
            </a:endParaRPr>
          </a:p>
          <a:p>
            <a:pPr marL="0" lvl="0" indent="0" algn="l" rtl="0">
              <a:spcBef>
                <a:spcPts val="1200"/>
              </a:spcBef>
              <a:spcAft>
                <a:spcPts val="0"/>
              </a:spcAft>
              <a:buNone/>
            </a:pPr>
            <a:r>
              <a:rPr lang="en-US" sz="1300">
                <a:solidFill>
                  <a:srgbClr val="FFFFFF"/>
                </a:solidFill>
              </a:rPr>
              <a:t>4.	Have business hours which are posted clearly visible to the public;</a:t>
            </a:r>
            <a:endParaRPr sz="1300">
              <a:solidFill>
                <a:srgbClr val="FFFFFF"/>
              </a:solidFill>
            </a:endParaRPr>
          </a:p>
          <a:p>
            <a:pPr marL="914400" marR="0" lvl="0" indent="-311150" algn="l" rtl="0">
              <a:spcBef>
                <a:spcPts val="1200"/>
              </a:spcBef>
              <a:spcAft>
                <a:spcPts val="0"/>
              </a:spcAft>
              <a:buClr>
                <a:srgbClr val="FFFFFF"/>
              </a:buClr>
              <a:buSzPts val="1300"/>
              <a:buAutoNum type="alphaUcPeriod"/>
            </a:pPr>
            <a:r>
              <a:rPr lang="en-US" sz="1300">
                <a:solidFill>
                  <a:srgbClr val="FFFFFF"/>
                </a:solidFill>
              </a:rPr>
              <a:t>Are a minimum of 30 hours per week consisting of at least five 6-hour days;</a:t>
            </a:r>
            <a:endParaRPr sz="1300">
              <a:solidFill>
                <a:srgbClr val="FFFFFF"/>
              </a:solidFill>
            </a:endParaRPr>
          </a:p>
          <a:p>
            <a:pPr marL="914400" lvl="0" indent="-311150" algn="l" rtl="0">
              <a:spcBef>
                <a:spcPts val="0"/>
              </a:spcBef>
              <a:spcAft>
                <a:spcPts val="0"/>
              </a:spcAft>
              <a:buClr>
                <a:srgbClr val="FFFFFF"/>
              </a:buClr>
              <a:buSzPts val="1300"/>
              <a:buAutoNum type="alphaUcPeriod"/>
            </a:pPr>
            <a:r>
              <a:rPr lang="en-US" sz="1300">
                <a:solidFill>
                  <a:srgbClr val="FFFFFF"/>
                </a:solidFill>
              </a:rPr>
              <a:t>Shall be between 6:00 a.m. and 9:00 p.m.;</a:t>
            </a:r>
            <a:endParaRPr sz="1300">
              <a:solidFill>
                <a:srgbClr val="FFFFFF"/>
              </a:solidFill>
            </a:endParaRPr>
          </a:p>
          <a:p>
            <a:pPr marL="0" lvl="0" indent="0" algn="l" rtl="0">
              <a:spcBef>
                <a:spcPts val="1200"/>
              </a:spcBef>
              <a:spcAft>
                <a:spcPts val="0"/>
              </a:spcAft>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03"/>
        <p:cNvGrpSpPr/>
        <p:nvPr/>
      </p:nvGrpSpPr>
      <p:grpSpPr>
        <a:xfrm>
          <a:off x="0" y="0"/>
          <a:ext cx="0" cy="0"/>
          <a:chOff x="0" y="0"/>
          <a:chExt cx="0" cy="0"/>
        </a:xfrm>
      </p:grpSpPr>
      <p:sp>
        <p:nvSpPr>
          <p:cNvPr id="704" name="Google Shape;704;g8d1d32b67f_0_7"/>
          <p:cNvSpPr txBox="1">
            <a:spLocks noGrp="1"/>
          </p:cNvSpPr>
          <p:nvPr>
            <p:ph type="title"/>
          </p:nvPr>
        </p:nvSpPr>
        <p:spPr>
          <a:xfrm>
            <a:off x="1257300" y="277600"/>
            <a:ext cx="66294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Business Requirements Cont...</a:t>
            </a:r>
            <a:endParaRPr/>
          </a:p>
        </p:txBody>
      </p:sp>
      <p:sp>
        <p:nvSpPr>
          <p:cNvPr id="705" name="Google Shape;705;g8d1d32b67f_0_7"/>
          <p:cNvSpPr txBox="1">
            <a:spLocks noGrp="1"/>
          </p:cNvSpPr>
          <p:nvPr>
            <p:ph type="body" idx="1"/>
          </p:nvPr>
        </p:nvSpPr>
        <p:spPr>
          <a:xfrm>
            <a:off x="257850" y="1619800"/>
            <a:ext cx="8628300" cy="47379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300">
                <a:solidFill>
                  <a:srgbClr val="FFFFFF"/>
                </a:solidFill>
              </a:rPr>
              <a:t>6. Display the license and supplement license(s) in a public space visible to the general public;</a:t>
            </a:r>
            <a:endParaRPr sz="1300">
              <a:solidFill>
                <a:srgbClr val="FFFFFF"/>
              </a:solidFill>
            </a:endParaRPr>
          </a:p>
          <a:p>
            <a:pPr marL="0" lvl="0" indent="0" algn="l" rtl="0">
              <a:spcBef>
                <a:spcPts val="360"/>
              </a:spcBef>
              <a:spcAft>
                <a:spcPts val="0"/>
              </a:spcAft>
              <a:buNone/>
            </a:pPr>
            <a:endParaRPr sz="1300">
              <a:solidFill>
                <a:srgbClr val="FFFFFF"/>
              </a:solidFill>
            </a:endParaRPr>
          </a:p>
          <a:p>
            <a:pPr marL="0" lvl="0" indent="0" algn="l" rtl="0">
              <a:spcBef>
                <a:spcPts val="360"/>
              </a:spcBef>
              <a:spcAft>
                <a:spcPts val="0"/>
              </a:spcAft>
              <a:buNone/>
            </a:pPr>
            <a:endParaRPr sz="1300">
              <a:solidFill>
                <a:srgbClr val="FFFFFF"/>
              </a:solidFill>
            </a:endParaRPr>
          </a:p>
          <a:p>
            <a:pPr marL="0" lvl="0" indent="0" algn="l" rtl="0">
              <a:spcBef>
                <a:spcPts val="360"/>
              </a:spcBef>
              <a:spcAft>
                <a:spcPts val="0"/>
              </a:spcAft>
              <a:buNone/>
            </a:pPr>
            <a:r>
              <a:rPr lang="en-US" sz="1300">
                <a:solidFill>
                  <a:srgbClr val="FFFFFF"/>
                </a:solidFill>
              </a:rPr>
              <a:t>7. Have an exterior sign which meets the following requirements (unless a municipality has established ordinances regulating signs contrary to these rules, whereupon the Secretary of State, upon notification by the dealer of such ordinances, may grant an exception to these rules to the dealer affected):</a:t>
            </a:r>
            <a:endParaRPr sz="1300">
              <a:solidFill>
                <a:srgbClr val="FFFFFF"/>
              </a:solidFill>
            </a:endParaRPr>
          </a:p>
          <a:p>
            <a:pPr marL="457200" lvl="0" indent="0" algn="l" rtl="0">
              <a:spcBef>
                <a:spcPts val="1200"/>
              </a:spcBef>
              <a:spcAft>
                <a:spcPts val="0"/>
              </a:spcAft>
              <a:buNone/>
            </a:pPr>
            <a:r>
              <a:rPr lang="en-US" sz="1300">
                <a:solidFill>
                  <a:srgbClr val="FFFFFF"/>
                </a:solidFill>
              </a:rPr>
              <a:t>A.The sign shall be permanently mounted, displayed at the established place of business and shall not be less than 12 square feet in surface size;</a:t>
            </a:r>
            <a:endParaRPr sz="1300">
              <a:solidFill>
                <a:srgbClr val="FFFFFF"/>
              </a:solidFill>
            </a:endParaRPr>
          </a:p>
          <a:p>
            <a:pPr marL="457200" lvl="0" indent="0" algn="l" rtl="0">
              <a:spcBef>
                <a:spcPts val="1200"/>
              </a:spcBef>
              <a:spcAft>
                <a:spcPts val="0"/>
              </a:spcAft>
              <a:buNone/>
            </a:pPr>
            <a:r>
              <a:rPr lang="en-US" sz="1300">
                <a:solidFill>
                  <a:srgbClr val="FFFFFF"/>
                </a:solidFill>
              </a:rPr>
              <a:t>B. The sign shall be visible from the entrance to the lot and the letters of the sign shall be readable from a  distance of 200 feet; and</a:t>
            </a:r>
            <a:endParaRPr sz="1300">
              <a:solidFill>
                <a:srgbClr val="FFFFFF"/>
              </a:solidFill>
            </a:endParaRPr>
          </a:p>
          <a:p>
            <a:pPr marL="0" lvl="0" indent="457200" algn="l" rtl="0">
              <a:spcBef>
                <a:spcPts val="1200"/>
              </a:spcBef>
              <a:spcAft>
                <a:spcPts val="0"/>
              </a:spcAft>
              <a:buNone/>
            </a:pPr>
            <a:r>
              <a:rPr lang="en-US" sz="1300">
                <a:solidFill>
                  <a:srgbClr val="FFFFFF"/>
                </a:solidFill>
              </a:rPr>
              <a:t>C. The sign shall contain the trade or business name of the dealer and related businesses only.</a:t>
            </a:r>
            <a:endParaRPr sz="1300">
              <a:solidFill>
                <a:srgbClr val="FFFFFF"/>
              </a:solidFill>
            </a:endParaRPr>
          </a:p>
          <a:p>
            <a:pPr marL="0" lvl="0" indent="0" algn="l" rtl="0">
              <a:spcBef>
                <a:spcPts val="1200"/>
              </a:spcBef>
              <a:spcAft>
                <a:spcPts val="0"/>
              </a:spcAft>
              <a:buNone/>
            </a:pPr>
            <a:endParaRPr sz="1100">
              <a:solidFill>
                <a:srgbClr val="FFFFFF"/>
              </a:solidFill>
              <a:latin typeface="Times New Roman"/>
              <a:ea typeface="Times New Roman"/>
              <a:cs typeface="Times New Roman"/>
              <a:sym typeface="Times New Roman"/>
            </a:endParaRPr>
          </a:p>
          <a:p>
            <a:pPr marL="0" lvl="0" indent="0" algn="l" rtl="0">
              <a:spcBef>
                <a:spcPts val="120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endParaRPr sz="1100">
              <a:solidFill>
                <a:srgbClr val="FFFFFF"/>
              </a:solidFill>
              <a:latin typeface="Times New Roman"/>
              <a:ea typeface="Times New Roman"/>
              <a:cs typeface="Times New Roman"/>
              <a:sym typeface="Times New Roman"/>
            </a:endParaRPr>
          </a:p>
          <a:p>
            <a:pPr marL="0" lvl="0" indent="0" algn="l" rtl="0">
              <a:spcBef>
                <a:spcPts val="1200"/>
              </a:spcBef>
              <a:spcAft>
                <a:spcPts val="0"/>
              </a:spcAft>
              <a:buNone/>
            </a:pPr>
            <a:endParaRPr sz="1100">
              <a:solidFill>
                <a:srgbClr val="FFFFFF"/>
              </a:solidFill>
              <a:latin typeface="Times New Roman"/>
              <a:ea typeface="Times New Roman"/>
              <a:cs typeface="Times New Roman"/>
              <a:sym typeface="Times New Roman"/>
            </a:endParaRPr>
          </a:p>
          <a:p>
            <a:pPr marL="0" lvl="0" indent="0" algn="l" rtl="0">
              <a:spcBef>
                <a:spcPts val="360"/>
              </a:spcBef>
              <a:spcAft>
                <a:spcPts val="0"/>
              </a:spcAft>
              <a:buNone/>
            </a:pPr>
            <a:endParaRPr sz="1100">
              <a:solidFill>
                <a:srgbClr val="FFFFFF"/>
              </a:solidFill>
              <a:latin typeface="Times New Roman"/>
              <a:ea typeface="Times New Roman"/>
              <a:cs typeface="Times New Roman"/>
              <a:sym typeface="Times New Roman"/>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10"/>
        <p:cNvGrpSpPr/>
        <p:nvPr/>
      </p:nvGrpSpPr>
      <p:grpSpPr>
        <a:xfrm>
          <a:off x="0" y="0"/>
          <a:ext cx="0" cy="0"/>
          <a:chOff x="0" y="0"/>
          <a:chExt cx="0" cy="0"/>
        </a:xfrm>
      </p:grpSpPr>
      <p:sp>
        <p:nvSpPr>
          <p:cNvPr id="711" name="Google Shape;711;g8d04f188a9_0_12"/>
          <p:cNvSpPr txBox="1">
            <a:spLocks noGrp="1"/>
          </p:cNvSpPr>
          <p:nvPr>
            <p:ph type="title"/>
          </p:nvPr>
        </p:nvSpPr>
        <p:spPr>
          <a:xfrm>
            <a:off x="1257300" y="505250"/>
            <a:ext cx="66294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What is a Vehicle?</a:t>
            </a:r>
            <a:endParaRPr/>
          </a:p>
        </p:txBody>
      </p:sp>
      <p:sp>
        <p:nvSpPr>
          <p:cNvPr id="712" name="Google Shape;712;g8d04f188a9_0_12"/>
          <p:cNvSpPr txBox="1">
            <a:spLocks noGrp="1"/>
          </p:cNvSpPr>
          <p:nvPr>
            <p:ph type="body" idx="1"/>
          </p:nvPr>
        </p:nvSpPr>
        <p:spPr>
          <a:xfrm>
            <a:off x="1291950" y="1648250"/>
            <a:ext cx="6560100" cy="47061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r>
              <a:rPr lang="en-US" sz="2000" b="1" u="sng">
                <a:solidFill>
                  <a:srgbClr val="FFFFFF"/>
                </a:solidFill>
              </a:rPr>
              <a:t>T29A §101.42</a:t>
            </a:r>
            <a:r>
              <a:rPr lang="en-US" sz="2000">
                <a:solidFill>
                  <a:srgbClr val="FFFFFF"/>
                </a:solidFill>
              </a:rPr>
              <a:t>  </a:t>
            </a:r>
            <a:r>
              <a:rPr lang="en-US" sz="2000" b="1">
                <a:solidFill>
                  <a:srgbClr val="FFFFFF"/>
                </a:solidFill>
              </a:rPr>
              <a:t>motor vehicle</a:t>
            </a:r>
            <a:r>
              <a:rPr lang="en-US" sz="2000">
                <a:solidFill>
                  <a:srgbClr val="FFFFFF"/>
                </a:solidFill>
              </a:rPr>
              <a:t> means a self-propelled vehicle not operated exclusively on railroad tracks but does not include, snowmobiles, vehicles designed exclusively for off-road use, and motorized wheelchairs or electronic personal assistive mobility devices.</a:t>
            </a:r>
            <a:r>
              <a:rPr lang="en-US" sz="2000" b="1">
                <a:solidFill>
                  <a:srgbClr val="FFFFFF"/>
                </a:solidFill>
              </a:rPr>
              <a:t> </a:t>
            </a:r>
            <a:endParaRPr sz="2000" b="1">
              <a:solidFill>
                <a:srgbClr val="FFFFFF"/>
              </a:solidFill>
            </a:endParaRPr>
          </a:p>
          <a:p>
            <a:pPr marL="0" lvl="0" indent="0" algn="l" rtl="0">
              <a:spcBef>
                <a:spcPts val="1200"/>
              </a:spcBef>
              <a:spcAft>
                <a:spcPts val="0"/>
              </a:spcAft>
              <a:buNone/>
            </a:pPr>
            <a:r>
              <a:rPr lang="en-US" sz="2000" b="1" u="sng">
                <a:solidFill>
                  <a:srgbClr val="FFFFFF"/>
                </a:solidFill>
              </a:rPr>
              <a:t>T29A §602.20</a:t>
            </a:r>
            <a:r>
              <a:rPr lang="en-US" sz="2000">
                <a:solidFill>
                  <a:srgbClr val="FFFFFF"/>
                </a:solidFill>
              </a:rPr>
              <a:t> a </a:t>
            </a:r>
            <a:r>
              <a:rPr lang="en-US" sz="2000" b="1">
                <a:solidFill>
                  <a:srgbClr val="FFFFFF"/>
                </a:solidFill>
              </a:rPr>
              <a:t>vehicle</a:t>
            </a:r>
            <a:r>
              <a:rPr lang="en-US" sz="2000">
                <a:solidFill>
                  <a:srgbClr val="FFFFFF"/>
                </a:solidFill>
              </a:rPr>
              <a:t> means the body or chassis of any vehicle that is to be dismantled, scrapped or rebuilt.</a:t>
            </a:r>
            <a:endParaRPr sz="2000">
              <a:solidFill>
                <a:srgbClr val="FFFFFF"/>
              </a:solidFill>
            </a:endParaRPr>
          </a:p>
          <a:p>
            <a:pPr marL="0" lvl="0" indent="0" algn="l" rtl="0">
              <a:spcBef>
                <a:spcPts val="1200"/>
              </a:spcBef>
              <a:spcAft>
                <a:spcPts val="0"/>
              </a:spcAft>
              <a:buNone/>
            </a:pPr>
            <a:r>
              <a:rPr lang="en-US" sz="2000" b="1" u="sng">
                <a:solidFill>
                  <a:srgbClr val="FFFFFF"/>
                </a:solidFill>
              </a:rPr>
              <a:t>**A motor vehicle is considered a motor vehicle until the certificate of title or the certificate of salvage has been surrendered to the Secretary of State</a:t>
            </a:r>
            <a:r>
              <a:rPr lang="en-US" sz="1900" b="1" u="sng">
                <a:solidFill>
                  <a:srgbClr val="FFFFFF"/>
                </a:solidFill>
              </a:rPr>
              <a:t>. **</a:t>
            </a:r>
            <a:endParaRPr sz="1900" b="1" u="sng">
              <a:solidFill>
                <a:srgbClr val="FFFFFF"/>
              </a:solidFill>
            </a:endParaRPr>
          </a:p>
          <a:p>
            <a:pPr marL="0" lvl="0" indent="0" algn="l" rtl="0">
              <a:spcBef>
                <a:spcPts val="1200"/>
              </a:spcBef>
              <a:spcAft>
                <a:spcPts val="0"/>
              </a:spcAft>
              <a:buNone/>
            </a:pPr>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51"/>
        <p:cNvGrpSpPr/>
        <p:nvPr/>
      </p:nvGrpSpPr>
      <p:grpSpPr>
        <a:xfrm>
          <a:off x="0" y="0"/>
          <a:ext cx="0" cy="0"/>
          <a:chOff x="0" y="0"/>
          <a:chExt cx="0" cy="0"/>
        </a:xfrm>
      </p:grpSpPr>
      <p:sp>
        <p:nvSpPr>
          <p:cNvPr id="152" name="Google Shape;152;p8"/>
          <p:cNvSpPr txBox="1">
            <a:spLocks noGrp="1"/>
          </p:cNvSpPr>
          <p:nvPr>
            <p:ph type="title"/>
          </p:nvPr>
        </p:nvSpPr>
        <p:spPr>
          <a:xfrm>
            <a:off x="3295575" y="382900"/>
            <a:ext cx="3486300" cy="809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900" b="1">
                <a:solidFill>
                  <a:schemeClr val="dk1"/>
                </a:solidFill>
                <a:latin typeface="Times New Roman"/>
                <a:ea typeface="Times New Roman"/>
                <a:cs typeface="Times New Roman"/>
                <a:sym typeface="Times New Roman"/>
              </a:rPr>
              <a:t> </a:t>
            </a:r>
            <a:r>
              <a:rPr lang="en-US" sz="2800" b="1">
                <a:solidFill>
                  <a:schemeClr val="dk1"/>
                </a:solidFill>
                <a:latin typeface="Times New Roman"/>
                <a:ea typeface="Times New Roman"/>
                <a:cs typeface="Times New Roman"/>
                <a:sym typeface="Times New Roman"/>
              </a:rPr>
              <a:t>Sales Promotion</a:t>
            </a:r>
            <a:endParaRPr/>
          </a:p>
        </p:txBody>
      </p:sp>
      <p:sp>
        <p:nvSpPr>
          <p:cNvPr id="153" name="Google Shape;153;p8"/>
          <p:cNvSpPr txBox="1"/>
          <p:nvPr/>
        </p:nvSpPr>
        <p:spPr>
          <a:xfrm>
            <a:off x="1685925" y="1529278"/>
            <a:ext cx="67056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sng" strike="noStrike" cap="none">
                <a:solidFill>
                  <a:schemeClr val="dk1"/>
                </a:solidFill>
                <a:latin typeface="Times New Roman"/>
                <a:ea typeface="Times New Roman"/>
                <a:cs typeface="Times New Roman"/>
                <a:sym typeface="Times New Roman"/>
              </a:rPr>
              <a:t>Attended Sales Promotion:</a:t>
            </a:r>
            <a:r>
              <a:rPr lang="en-US" sz="2400" b="1" i="0" u="none" strike="noStrike" cap="none">
                <a:solidFill>
                  <a:schemeClr val="dk1"/>
                </a:solidFill>
                <a:latin typeface="Times New Roman"/>
                <a:ea typeface="Times New Roman"/>
                <a:cs typeface="Times New Roman"/>
                <a:sym typeface="Times New Roman"/>
              </a:rPr>
              <a:t> </a:t>
            </a:r>
            <a:endParaRPr/>
          </a:p>
        </p:txBody>
      </p:sp>
      <p:sp>
        <p:nvSpPr>
          <p:cNvPr id="154" name="Google Shape;154;p8"/>
          <p:cNvSpPr txBox="1"/>
          <p:nvPr/>
        </p:nvSpPr>
        <p:spPr>
          <a:xfrm>
            <a:off x="2133600" y="1930400"/>
            <a:ext cx="7010400" cy="204787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1.  Notify BMV of the proposed dates and locations of display.</a:t>
            </a:r>
            <a:endParaRPr/>
          </a:p>
          <a:p>
            <a:pPr marL="457200" marR="0" lvl="0" indent="-457200" algn="l"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2.  Fees:  $  50 for 7 days or less promotion.</a:t>
            </a:r>
            <a:endParaRPr/>
          </a:p>
          <a:p>
            <a:pPr marL="457200" marR="0" lvl="0" indent="-457200" algn="l"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                $100 for an 8-60 day promotion.</a:t>
            </a:r>
            <a:endParaRPr/>
          </a:p>
          <a:p>
            <a:pPr marL="457200" marR="0" lvl="0" indent="-457200" algn="l"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                $150 for more than 60 days, but less than 90 days promotion. </a:t>
            </a:r>
            <a:endParaRPr/>
          </a:p>
          <a:p>
            <a:pPr marL="457200" marR="0" lvl="0" indent="-457200" algn="l"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3.  May be used in multiple locations.</a:t>
            </a:r>
            <a:endParaRPr/>
          </a:p>
          <a:p>
            <a:pPr marL="457200" marR="0" lvl="0" indent="-457200" algn="l"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4.  Equipment and Trailer dealers are exempt from obtaining this </a:t>
            </a:r>
            <a:endParaRPr/>
          </a:p>
          <a:p>
            <a:pPr marL="457200" marR="0" lvl="0" indent="-457200" algn="l"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     permit unless they are displaying a motor vehicle or the display </a:t>
            </a:r>
            <a:endParaRPr/>
          </a:p>
          <a:p>
            <a:pPr marL="457200" marR="0" lvl="0" indent="-457200" algn="l"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     is more than 90 continuous days.</a:t>
            </a:r>
            <a:endParaRPr/>
          </a:p>
        </p:txBody>
      </p:sp>
      <p:sp>
        <p:nvSpPr>
          <p:cNvPr id="155" name="Google Shape;155;p8"/>
          <p:cNvSpPr txBox="1"/>
          <p:nvPr/>
        </p:nvSpPr>
        <p:spPr>
          <a:xfrm>
            <a:off x="1710706" y="3978275"/>
            <a:ext cx="67056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sng" strike="noStrike" cap="none">
                <a:solidFill>
                  <a:schemeClr val="dk1"/>
                </a:solidFill>
                <a:latin typeface="Times New Roman"/>
                <a:ea typeface="Times New Roman"/>
                <a:cs typeface="Times New Roman"/>
                <a:sym typeface="Times New Roman"/>
              </a:rPr>
              <a:t>Unattended Sales Promotion:</a:t>
            </a:r>
            <a:endParaRPr sz="2400" b="0" i="0" u="none" strike="noStrike" cap="none">
              <a:solidFill>
                <a:schemeClr val="dk1"/>
              </a:solidFill>
              <a:latin typeface="Times New Roman"/>
              <a:ea typeface="Times New Roman"/>
              <a:cs typeface="Times New Roman"/>
              <a:sym typeface="Times New Roman"/>
            </a:endParaRPr>
          </a:p>
        </p:txBody>
      </p:sp>
      <p:sp>
        <p:nvSpPr>
          <p:cNvPr id="156" name="Google Shape;156;p8"/>
          <p:cNvSpPr/>
          <p:nvPr/>
        </p:nvSpPr>
        <p:spPr>
          <a:xfrm>
            <a:off x="2133600" y="4424363"/>
            <a:ext cx="7010400" cy="204787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1.   BMV </a:t>
            </a:r>
            <a:r>
              <a:rPr lang="en-US" sz="1600" b="1" i="1" u="sng" strike="noStrike" cap="none">
                <a:solidFill>
                  <a:srgbClr val="FFFF00"/>
                </a:solidFill>
                <a:latin typeface="Times New Roman"/>
                <a:ea typeface="Times New Roman"/>
                <a:cs typeface="Times New Roman"/>
                <a:sym typeface="Times New Roman"/>
              </a:rPr>
              <a:t>must</a:t>
            </a:r>
            <a:r>
              <a:rPr lang="en-US" sz="1600" b="1" i="0" u="none" strike="noStrike" cap="none">
                <a:solidFill>
                  <a:srgbClr val="FFFF00"/>
                </a:solidFill>
                <a:latin typeface="Times New Roman"/>
                <a:ea typeface="Times New Roman"/>
                <a:cs typeface="Times New Roman"/>
                <a:sym typeface="Times New Roman"/>
              </a:rPr>
              <a:t> </a:t>
            </a:r>
            <a:r>
              <a:rPr lang="en-US" sz="1600" b="1" i="0" u="none" strike="noStrike" cap="none">
                <a:solidFill>
                  <a:schemeClr val="dk1"/>
                </a:solidFill>
                <a:latin typeface="Times New Roman"/>
                <a:ea typeface="Times New Roman"/>
                <a:cs typeface="Times New Roman"/>
                <a:sym typeface="Times New Roman"/>
              </a:rPr>
              <a:t>receive a written contract with the </a:t>
            </a:r>
            <a:endParaRPr/>
          </a:p>
          <a:p>
            <a:pPr marL="457200" marR="0" lvl="0" indent="-457200" algn="l"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       name of the sponsor and dealership.</a:t>
            </a:r>
            <a:endParaRPr/>
          </a:p>
          <a:p>
            <a:pPr marL="457200" marR="0" lvl="0" indent="-457200" algn="l"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2.    Fees: $  50 for 7 days or less promotion.</a:t>
            </a:r>
            <a:endParaRPr/>
          </a:p>
          <a:p>
            <a:pPr marL="457200" marR="0" lvl="0" indent="-457200" algn="l"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                 $100 for an 8-60 day promotion.</a:t>
            </a:r>
            <a:endParaRPr/>
          </a:p>
          <a:p>
            <a:pPr marL="457200" marR="0" lvl="0" indent="-457200" algn="l"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                 $150 for more than a 60 day promotion.</a:t>
            </a:r>
            <a:endParaRPr/>
          </a:p>
          <a:p>
            <a:pPr marL="457200" marR="0" lvl="0" indent="-457200" algn="l"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3.    Equipment and Trailer dealers are exempt from obtaining this </a:t>
            </a:r>
            <a:endParaRPr/>
          </a:p>
          <a:p>
            <a:pPr marL="457200" marR="0" lvl="0" indent="-457200" algn="l"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       permit unless they are displaying a motor vehicle or the display </a:t>
            </a:r>
            <a:endParaRPr/>
          </a:p>
          <a:p>
            <a:pPr marL="457200" marR="0" lvl="0" indent="-457200" algn="l" rtl="0">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       is more than 90 continuous days.</a:t>
            </a:r>
            <a:endParaRPr/>
          </a:p>
        </p:txBody>
      </p:sp>
      <p:sp>
        <p:nvSpPr>
          <p:cNvPr id="157" name="Google Shape;157;p8"/>
          <p:cNvSpPr/>
          <p:nvPr/>
        </p:nvSpPr>
        <p:spPr>
          <a:xfrm>
            <a:off x="1701800" y="4254500"/>
            <a:ext cx="2603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chemeClr val="dk1"/>
                </a:solidFill>
                <a:latin typeface="Times New Roman"/>
                <a:ea typeface="Times New Roman"/>
                <a:cs typeface="Times New Roman"/>
                <a:sym typeface="Times New Roman"/>
              </a:rPr>
              <a:t>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17"/>
        <p:cNvGrpSpPr/>
        <p:nvPr/>
      </p:nvGrpSpPr>
      <p:grpSpPr>
        <a:xfrm>
          <a:off x="0" y="0"/>
          <a:ext cx="0" cy="0"/>
          <a:chOff x="0" y="0"/>
          <a:chExt cx="0" cy="0"/>
        </a:xfrm>
      </p:grpSpPr>
      <p:sp>
        <p:nvSpPr>
          <p:cNvPr id="718" name="Google Shape;718;g8d04f188a9_0_24"/>
          <p:cNvSpPr txBox="1">
            <a:spLocks noGrp="1"/>
          </p:cNvSpPr>
          <p:nvPr>
            <p:ph type="title"/>
          </p:nvPr>
        </p:nvSpPr>
        <p:spPr>
          <a:xfrm>
            <a:off x="1151400" y="264900"/>
            <a:ext cx="66294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When is a Vehicle considered a Salvage Vehicle?</a:t>
            </a:r>
            <a:endParaRPr/>
          </a:p>
        </p:txBody>
      </p:sp>
      <p:sp>
        <p:nvSpPr>
          <p:cNvPr id="719" name="Google Shape;719;g8d04f188a9_0_24"/>
          <p:cNvSpPr txBox="1">
            <a:spLocks noGrp="1"/>
          </p:cNvSpPr>
          <p:nvPr>
            <p:ph type="body" idx="1"/>
          </p:nvPr>
        </p:nvSpPr>
        <p:spPr>
          <a:xfrm>
            <a:off x="1151400" y="1270000"/>
            <a:ext cx="6841200" cy="5125200"/>
          </a:xfrm>
          <a:prstGeom prst="rect">
            <a:avLst/>
          </a:prstGeom>
        </p:spPr>
        <p:txBody>
          <a:bodyPr spcFirstLastPara="1" wrap="square" lIns="91425" tIns="45700" rIns="91425" bIns="45700" anchor="t" anchorCtr="0">
            <a:noAutofit/>
          </a:bodyPr>
          <a:lstStyle/>
          <a:p>
            <a:pPr marL="0" lvl="0" indent="0" algn="just" rtl="0">
              <a:spcBef>
                <a:spcPts val="1200"/>
              </a:spcBef>
              <a:spcAft>
                <a:spcPts val="0"/>
              </a:spcAft>
              <a:buNone/>
            </a:pPr>
            <a:r>
              <a:rPr lang="en-US" sz="1400" b="1">
                <a:solidFill>
                  <a:srgbClr val="FFFFFF"/>
                </a:solidFill>
              </a:rPr>
              <a:t>T29A §667.1 When, by reason of its condition or circumstance, a vehicle for which a certificate of title has been issued by this State is declared a salvage vehicle:</a:t>
            </a:r>
            <a:endParaRPr sz="1400" b="1">
              <a:solidFill>
                <a:srgbClr val="FFFFFF"/>
              </a:solidFill>
            </a:endParaRPr>
          </a:p>
          <a:p>
            <a:pPr marL="457200" lvl="0" indent="-317500" algn="just" rtl="0">
              <a:spcBef>
                <a:spcPts val="1200"/>
              </a:spcBef>
              <a:spcAft>
                <a:spcPts val="0"/>
              </a:spcAft>
              <a:buClr>
                <a:srgbClr val="FFFFFF"/>
              </a:buClr>
              <a:buSzPts val="1400"/>
              <a:buAutoNum type="arabicPeriod"/>
            </a:pPr>
            <a:r>
              <a:rPr lang="en-US" sz="1400" u="sng">
                <a:solidFill>
                  <a:srgbClr val="FFFFFF"/>
                </a:solidFill>
              </a:rPr>
              <a:t>By an insurer</a:t>
            </a:r>
            <a:r>
              <a:rPr lang="en-US" sz="1400">
                <a:solidFill>
                  <a:srgbClr val="FFFFFF"/>
                </a:solidFill>
              </a:rPr>
              <a:t>, the insurer or its designee shall surrender the certificate of title to the Secretary of State and apply for a certificate of salvage, in accordance with section 654, within 30 days of the settlement of the insurance claim; </a:t>
            </a:r>
            <a:endParaRPr sz="1400">
              <a:solidFill>
                <a:srgbClr val="FFFFFF"/>
              </a:solidFill>
            </a:endParaRPr>
          </a:p>
          <a:p>
            <a:pPr marL="457200" lvl="0" indent="-317500" algn="just" rtl="0">
              <a:lnSpc>
                <a:spcPct val="115000"/>
              </a:lnSpc>
              <a:spcBef>
                <a:spcPts val="1000"/>
              </a:spcBef>
              <a:spcAft>
                <a:spcPts val="0"/>
              </a:spcAft>
              <a:buClr>
                <a:srgbClr val="FFFFFF"/>
              </a:buClr>
              <a:buSzPts val="1400"/>
              <a:buAutoNum type="arabicPeriod"/>
            </a:pPr>
            <a:r>
              <a:rPr lang="en-US" sz="1400" u="sng">
                <a:solidFill>
                  <a:srgbClr val="FFFFFF"/>
                </a:solidFill>
              </a:rPr>
              <a:t>By the owner</a:t>
            </a:r>
            <a:r>
              <a:rPr lang="en-US" sz="1400">
                <a:solidFill>
                  <a:srgbClr val="FFFFFF"/>
                </a:solidFill>
              </a:rPr>
              <a:t> of the vehicle, the owner shall surrender the certificate of title to the Secretary of State and apply for a certificate of salvage in accordance with section 654 prior to the transfer of the vehicle, unless the owner transfers the vehicle to a recycler licensed under this chapter (If an owner transfers a vehicle for which a certificate of salvage has not been issued to a recycler licensed by the Secretary of State, the vehicle is deemed declared by the owner to be a salvage vehicle regardless of condition); or</a:t>
            </a:r>
            <a:endParaRPr sz="1400">
              <a:solidFill>
                <a:srgbClr val="FFFFFF"/>
              </a:solidFill>
            </a:endParaRPr>
          </a:p>
          <a:p>
            <a:pPr marL="457200" lvl="0" indent="-317500" algn="just" rtl="0">
              <a:spcBef>
                <a:spcPts val="1200"/>
              </a:spcBef>
              <a:spcAft>
                <a:spcPts val="1000"/>
              </a:spcAft>
              <a:buClr>
                <a:srgbClr val="FFFFFF"/>
              </a:buClr>
              <a:buSzPts val="1400"/>
              <a:buAutoNum type="arabicPeriod"/>
            </a:pPr>
            <a:r>
              <a:rPr lang="en-US" sz="1400" u="sng">
                <a:solidFill>
                  <a:srgbClr val="FFFFFF"/>
                </a:solidFill>
              </a:rPr>
              <a:t>By a towing company</a:t>
            </a:r>
            <a:r>
              <a:rPr lang="en-US" sz="1400">
                <a:solidFill>
                  <a:srgbClr val="FFFFFF"/>
                </a:solidFill>
              </a:rPr>
              <a:t>, if the towing company makes clear that the vehicle is a total loss, while claiming the vehicle pursuant to chapter 15, subchapter III. Any certificate of ownership issued to a towing company under section 1856, which the towing company has declared a total loss, must bear the legend "salvage vehicle."</a:t>
            </a:r>
            <a:endParaRPr sz="21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24"/>
        <p:cNvGrpSpPr/>
        <p:nvPr/>
      </p:nvGrpSpPr>
      <p:grpSpPr>
        <a:xfrm>
          <a:off x="0" y="0"/>
          <a:ext cx="0" cy="0"/>
          <a:chOff x="0" y="0"/>
          <a:chExt cx="0" cy="0"/>
        </a:xfrm>
      </p:grpSpPr>
      <p:sp>
        <p:nvSpPr>
          <p:cNvPr id="725" name="Google Shape;725;g8d04f188a9_0_18"/>
          <p:cNvSpPr txBox="1">
            <a:spLocks noGrp="1"/>
          </p:cNvSpPr>
          <p:nvPr>
            <p:ph type="title"/>
          </p:nvPr>
        </p:nvSpPr>
        <p:spPr>
          <a:xfrm>
            <a:off x="1257300" y="306075"/>
            <a:ext cx="66294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What is a Component Part?</a:t>
            </a:r>
            <a:endParaRPr/>
          </a:p>
        </p:txBody>
      </p:sp>
      <p:sp>
        <p:nvSpPr>
          <p:cNvPr id="726" name="Google Shape;726;g8d04f188a9_0_18"/>
          <p:cNvSpPr txBox="1">
            <a:spLocks noGrp="1"/>
          </p:cNvSpPr>
          <p:nvPr>
            <p:ph type="body" idx="1"/>
          </p:nvPr>
        </p:nvSpPr>
        <p:spPr>
          <a:xfrm>
            <a:off x="635525" y="1617400"/>
            <a:ext cx="8195700" cy="5088900"/>
          </a:xfrm>
          <a:prstGeom prst="rect">
            <a:avLst/>
          </a:prstGeom>
        </p:spPr>
        <p:txBody>
          <a:bodyPr spcFirstLastPara="1" wrap="square" lIns="91425" tIns="45700" rIns="91425" bIns="45700" anchor="t" anchorCtr="0">
            <a:noAutofit/>
          </a:bodyPr>
          <a:lstStyle/>
          <a:p>
            <a:pPr marL="0" lvl="0" indent="0" algn="just" rtl="0">
              <a:spcBef>
                <a:spcPts val="1200"/>
              </a:spcBef>
              <a:spcAft>
                <a:spcPts val="0"/>
              </a:spcAft>
              <a:buNone/>
            </a:pPr>
            <a:r>
              <a:rPr lang="en-US" sz="1500" b="1">
                <a:solidFill>
                  <a:srgbClr val="FFFFFF"/>
                </a:solidFill>
              </a:rPr>
              <a:t>T29A §602.2 component part: "Component part" means one of the following parts of a vehicle:</a:t>
            </a:r>
            <a:endParaRPr sz="1500" b="1">
              <a:solidFill>
                <a:srgbClr val="FFFFFF"/>
              </a:solidFill>
            </a:endParaRPr>
          </a:p>
          <a:p>
            <a:pPr marL="457200" lvl="0" indent="0" algn="just" rtl="0">
              <a:spcBef>
                <a:spcPts val="1200"/>
              </a:spcBef>
              <a:spcAft>
                <a:spcPts val="0"/>
              </a:spcAft>
              <a:buNone/>
            </a:pPr>
            <a:r>
              <a:rPr lang="en-US" sz="1300">
                <a:solidFill>
                  <a:srgbClr val="FFFFFF"/>
                </a:solidFill>
              </a:rPr>
              <a:t>A. Engine or motor;</a:t>
            </a:r>
            <a:endParaRPr sz="1300">
              <a:solidFill>
                <a:srgbClr val="FFFFFF"/>
              </a:solidFill>
            </a:endParaRPr>
          </a:p>
          <a:p>
            <a:pPr marL="457200" lvl="0" indent="0" algn="just" rtl="0">
              <a:spcBef>
                <a:spcPts val="1200"/>
              </a:spcBef>
              <a:spcAft>
                <a:spcPts val="0"/>
              </a:spcAft>
              <a:buNone/>
            </a:pPr>
            <a:r>
              <a:rPr lang="en-US" sz="1300">
                <a:solidFill>
                  <a:srgbClr val="FFFFFF"/>
                </a:solidFill>
              </a:rPr>
              <a:t>B. Transmission;</a:t>
            </a:r>
            <a:endParaRPr sz="1300">
              <a:solidFill>
                <a:srgbClr val="FFFFFF"/>
              </a:solidFill>
            </a:endParaRPr>
          </a:p>
          <a:p>
            <a:pPr marL="457200" lvl="0" indent="0" algn="just" rtl="0">
              <a:spcBef>
                <a:spcPts val="1200"/>
              </a:spcBef>
              <a:spcAft>
                <a:spcPts val="0"/>
              </a:spcAft>
              <a:buNone/>
            </a:pPr>
            <a:r>
              <a:rPr lang="en-US" sz="1300">
                <a:solidFill>
                  <a:srgbClr val="FFFFFF"/>
                </a:solidFill>
              </a:rPr>
              <a:t>C. Chassis, front or rear clip, frame or equivalent part;</a:t>
            </a:r>
            <a:endParaRPr sz="1300">
              <a:solidFill>
                <a:srgbClr val="FFFFFF"/>
              </a:solidFill>
            </a:endParaRPr>
          </a:p>
          <a:p>
            <a:pPr marL="457200" lvl="0" indent="0" algn="just" rtl="0">
              <a:spcBef>
                <a:spcPts val="1200"/>
              </a:spcBef>
              <a:spcAft>
                <a:spcPts val="0"/>
              </a:spcAft>
              <a:buNone/>
            </a:pPr>
            <a:r>
              <a:rPr lang="en-US" sz="1300">
                <a:solidFill>
                  <a:srgbClr val="FFFFFF"/>
                </a:solidFill>
              </a:rPr>
              <a:t>D. Door;</a:t>
            </a:r>
            <a:endParaRPr sz="1300">
              <a:solidFill>
                <a:srgbClr val="FFFFFF"/>
              </a:solidFill>
            </a:endParaRPr>
          </a:p>
          <a:p>
            <a:pPr marL="0" lvl="0" indent="457200" algn="just" rtl="0">
              <a:spcBef>
                <a:spcPts val="1200"/>
              </a:spcBef>
              <a:spcAft>
                <a:spcPts val="0"/>
              </a:spcAft>
              <a:buNone/>
            </a:pPr>
            <a:r>
              <a:rPr lang="en-US" sz="1300">
                <a:solidFill>
                  <a:srgbClr val="FFFFFF"/>
                </a:solidFill>
              </a:rPr>
              <a:t>E. Hood;</a:t>
            </a:r>
            <a:endParaRPr sz="1300">
              <a:solidFill>
                <a:srgbClr val="FFFFFF"/>
              </a:solidFill>
            </a:endParaRPr>
          </a:p>
          <a:p>
            <a:pPr marL="457200" lvl="0" indent="0" algn="just" rtl="0">
              <a:spcBef>
                <a:spcPts val="1200"/>
              </a:spcBef>
              <a:spcAft>
                <a:spcPts val="0"/>
              </a:spcAft>
              <a:buNone/>
            </a:pPr>
            <a:r>
              <a:rPr lang="en-US" sz="1300">
                <a:solidFill>
                  <a:srgbClr val="FFFFFF"/>
                </a:solidFill>
              </a:rPr>
              <a:t>F. Tailgate, roof, deck lid or hatchback;</a:t>
            </a:r>
            <a:endParaRPr sz="1300">
              <a:solidFill>
                <a:srgbClr val="FFFFFF"/>
              </a:solidFill>
            </a:endParaRPr>
          </a:p>
          <a:p>
            <a:pPr marL="457200" lvl="0" indent="0" algn="just" rtl="0">
              <a:spcBef>
                <a:spcPts val="1200"/>
              </a:spcBef>
              <a:spcAft>
                <a:spcPts val="0"/>
              </a:spcAft>
              <a:buNone/>
            </a:pPr>
            <a:r>
              <a:rPr lang="en-US" sz="1300">
                <a:solidFill>
                  <a:srgbClr val="FFFFFF"/>
                </a:solidFill>
              </a:rPr>
              <a:t>G. Quarter panel or fender;</a:t>
            </a:r>
            <a:endParaRPr sz="1300">
              <a:solidFill>
                <a:srgbClr val="FFFFFF"/>
              </a:solidFill>
            </a:endParaRPr>
          </a:p>
          <a:p>
            <a:pPr marL="457200" lvl="0" indent="0" algn="just" rtl="0">
              <a:spcBef>
                <a:spcPts val="1200"/>
              </a:spcBef>
              <a:spcAft>
                <a:spcPts val="0"/>
              </a:spcAft>
              <a:buNone/>
            </a:pPr>
            <a:r>
              <a:rPr lang="en-US" sz="1300">
                <a:solidFill>
                  <a:srgbClr val="FFFFFF"/>
                </a:solidFill>
              </a:rPr>
              <a:t>H. Front fork or crankcase of a motorcycle;</a:t>
            </a:r>
            <a:endParaRPr sz="1300">
              <a:solidFill>
                <a:srgbClr val="FFFFFF"/>
              </a:solidFill>
            </a:endParaRPr>
          </a:p>
          <a:p>
            <a:pPr marL="457200" lvl="0" indent="0" algn="just" rtl="0">
              <a:spcBef>
                <a:spcPts val="1200"/>
              </a:spcBef>
              <a:spcAft>
                <a:spcPts val="0"/>
              </a:spcAft>
              <a:buNone/>
            </a:pPr>
            <a:r>
              <a:rPr lang="en-US" sz="1300">
                <a:solidFill>
                  <a:srgbClr val="FFFFFF"/>
                </a:solidFill>
              </a:rPr>
              <a:t>I. Cargo bed, transfer case or sleeper of a truck; or</a:t>
            </a:r>
            <a:endParaRPr sz="1300">
              <a:solidFill>
                <a:srgbClr val="FFFFFF"/>
              </a:solidFill>
            </a:endParaRPr>
          </a:p>
          <a:p>
            <a:pPr marL="457200" lvl="0" indent="0" algn="just" rtl="0">
              <a:spcBef>
                <a:spcPts val="1200"/>
              </a:spcBef>
              <a:spcAft>
                <a:spcPts val="0"/>
              </a:spcAft>
              <a:buNone/>
            </a:pPr>
            <a:r>
              <a:rPr lang="en-US" sz="1300">
                <a:solidFill>
                  <a:srgbClr val="FFFFFF"/>
                </a:solidFill>
              </a:rPr>
              <a:t>J. Airbag.</a:t>
            </a:r>
            <a:endParaRPr sz="1300">
              <a:solidFill>
                <a:srgbClr val="FFFFFF"/>
              </a:solidFill>
            </a:endParaRPr>
          </a:p>
          <a:p>
            <a:pPr marL="0" lvl="0" indent="0" algn="l" rtl="0">
              <a:spcBef>
                <a:spcPts val="1200"/>
              </a:spcBef>
              <a:spcAft>
                <a:spcPts val="0"/>
              </a:spcAft>
              <a:buNone/>
            </a:pP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31"/>
        <p:cNvGrpSpPr/>
        <p:nvPr/>
      </p:nvGrpSpPr>
      <p:grpSpPr>
        <a:xfrm>
          <a:off x="0" y="0"/>
          <a:ext cx="0" cy="0"/>
          <a:chOff x="0" y="0"/>
          <a:chExt cx="0" cy="0"/>
        </a:xfrm>
      </p:grpSpPr>
      <p:sp>
        <p:nvSpPr>
          <p:cNvPr id="732" name="Google Shape;732;g8d04f188a9_0_6"/>
          <p:cNvSpPr txBox="1">
            <a:spLocks noGrp="1"/>
          </p:cNvSpPr>
          <p:nvPr>
            <p:ph type="title"/>
          </p:nvPr>
        </p:nvSpPr>
        <p:spPr>
          <a:xfrm>
            <a:off x="1257300" y="249150"/>
            <a:ext cx="66294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Title Requirements</a:t>
            </a:r>
            <a:endParaRPr/>
          </a:p>
        </p:txBody>
      </p:sp>
      <p:sp>
        <p:nvSpPr>
          <p:cNvPr id="733" name="Google Shape;733;g8d04f188a9_0_6"/>
          <p:cNvSpPr txBox="1">
            <a:spLocks noGrp="1"/>
          </p:cNvSpPr>
          <p:nvPr>
            <p:ph type="body" idx="1"/>
          </p:nvPr>
        </p:nvSpPr>
        <p:spPr>
          <a:xfrm>
            <a:off x="1257300" y="1123350"/>
            <a:ext cx="6629400" cy="54975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r>
              <a:rPr lang="en-US" sz="1400" b="1" u="sng">
                <a:solidFill>
                  <a:srgbClr val="FFFFFF"/>
                </a:solidFill>
                <a:latin typeface="Arial"/>
                <a:ea typeface="Arial"/>
                <a:cs typeface="Arial"/>
                <a:sym typeface="Arial"/>
              </a:rPr>
              <a:t>T29A §651</a:t>
            </a:r>
            <a:r>
              <a:rPr lang="en-US" sz="1400">
                <a:solidFill>
                  <a:srgbClr val="FFFFFF"/>
                </a:solidFill>
                <a:latin typeface="Arial"/>
                <a:ea typeface="Arial"/>
                <a:cs typeface="Arial"/>
                <a:sym typeface="Arial"/>
              </a:rPr>
              <a:t> All motor vehicles that are model year 1995 or newer are required to have a certificate of title; this includes trailers that have a weight exceeding 3000 lbs.</a:t>
            </a:r>
            <a:endParaRPr sz="1400">
              <a:solidFill>
                <a:srgbClr val="FFFFFF"/>
              </a:solidFill>
              <a:latin typeface="Arial"/>
              <a:ea typeface="Arial"/>
              <a:cs typeface="Arial"/>
              <a:sym typeface="Arial"/>
            </a:endParaRPr>
          </a:p>
          <a:p>
            <a:pPr marL="0" lvl="0" indent="0" algn="l" rtl="0">
              <a:spcBef>
                <a:spcPts val="1200"/>
              </a:spcBef>
              <a:spcAft>
                <a:spcPts val="0"/>
              </a:spcAft>
              <a:buNone/>
            </a:pPr>
            <a:r>
              <a:rPr lang="en-US" sz="1400" b="1" u="sng">
                <a:solidFill>
                  <a:srgbClr val="FFFFFF"/>
                </a:solidFill>
                <a:latin typeface="Arial"/>
                <a:ea typeface="Arial"/>
                <a:cs typeface="Arial"/>
                <a:sym typeface="Arial"/>
              </a:rPr>
              <a:t>T29A §662-5</a:t>
            </a:r>
            <a:r>
              <a:rPr lang="en-US" sz="1400" b="1">
                <a:solidFill>
                  <a:srgbClr val="FFFFFF"/>
                </a:solidFill>
                <a:latin typeface="Arial"/>
                <a:ea typeface="Arial"/>
                <a:cs typeface="Arial"/>
                <a:sym typeface="Arial"/>
              </a:rPr>
              <a:t> </a:t>
            </a:r>
            <a:r>
              <a:rPr lang="en-US" sz="1400">
                <a:solidFill>
                  <a:srgbClr val="FFFFFF"/>
                </a:solidFill>
                <a:latin typeface="Arial"/>
                <a:ea typeface="Arial"/>
                <a:cs typeface="Arial"/>
                <a:sym typeface="Arial"/>
              </a:rPr>
              <a:t>Any vehicle received by a recycler must be accompanied by a properly assigned title documents for vehicles that are 1995 or newer. If a title has already been surrendered to the Secretary of State then the recycler can purchase the vehicle without a title. The recycler is responsible for verifying that the title has been surrendered. A recycler that transfers a vehicle to another recycler must ensure that the transfer is completed using a certificate of salvage, unless the title has been surrendered to the Secretary of State (T29A §1111). It is recommended that a recycler receiving a vehicle from another recycler obtain a copy of the recycler license of the selling dealer and a copy of the applicable MVT-103 form, if a title has been surrendered.</a:t>
            </a:r>
            <a:endParaRPr sz="1400">
              <a:solidFill>
                <a:srgbClr val="FFFFFF"/>
              </a:solidFill>
              <a:latin typeface="Arial"/>
              <a:ea typeface="Arial"/>
              <a:cs typeface="Arial"/>
              <a:sym typeface="Arial"/>
            </a:endParaRPr>
          </a:p>
          <a:p>
            <a:pPr marL="0" lvl="0" indent="0" algn="l" rtl="0">
              <a:spcBef>
                <a:spcPts val="1200"/>
              </a:spcBef>
              <a:spcAft>
                <a:spcPts val="0"/>
              </a:spcAft>
              <a:buNone/>
            </a:pPr>
            <a:r>
              <a:rPr lang="en-US" sz="1400" b="1" u="sng">
                <a:solidFill>
                  <a:srgbClr val="FFFFFF"/>
                </a:solidFill>
                <a:latin typeface="Arial"/>
                <a:ea typeface="Arial"/>
                <a:cs typeface="Arial"/>
                <a:sym typeface="Arial"/>
              </a:rPr>
              <a:t>T29A §654.2 </a:t>
            </a:r>
            <a:r>
              <a:rPr lang="en-US" sz="1400">
                <a:solidFill>
                  <a:srgbClr val="FFFFFF"/>
                </a:solidFill>
                <a:latin typeface="Arial"/>
                <a:ea typeface="Arial"/>
                <a:cs typeface="Arial"/>
                <a:sym typeface="Arial"/>
              </a:rPr>
              <a:t>If a recycler sells a whole salvage vehicle the recycler shall file for a certificate of salvage on behalf of the buyer within 30 days.</a:t>
            </a:r>
            <a:endParaRPr sz="1400">
              <a:solidFill>
                <a:srgbClr val="FFFFFF"/>
              </a:solidFill>
              <a:latin typeface="Arial"/>
              <a:ea typeface="Arial"/>
              <a:cs typeface="Arial"/>
              <a:sym typeface="Arial"/>
            </a:endParaRPr>
          </a:p>
          <a:p>
            <a:pPr marL="0" lvl="0" indent="0" algn="l" rtl="0">
              <a:spcBef>
                <a:spcPts val="1200"/>
              </a:spcBef>
              <a:spcAft>
                <a:spcPts val="0"/>
              </a:spcAft>
              <a:buNone/>
            </a:pPr>
            <a:r>
              <a:rPr lang="en-US" sz="1400" b="1" u="sng">
                <a:solidFill>
                  <a:srgbClr val="FFFFFF"/>
                </a:solidFill>
                <a:latin typeface="Arial"/>
                <a:ea typeface="Arial"/>
                <a:cs typeface="Arial"/>
                <a:sym typeface="Arial"/>
              </a:rPr>
              <a:t>T29A §667-3B </a:t>
            </a:r>
            <a:r>
              <a:rPr lang="en-US" sz="1400">
                <a:solidFill>
                  <a:srgbClr val="FFFFFF"/>
                </a:solidFill>
                <a:latin typeface="Arial"/>
                <a:ea typeface="Arial"/>
                <a:cs typeface="Arial"/>
                <a:sym typeface="Arial"/>
              </a:rPr>
              <a:t>Recyclers must file for a certificate of salvage within 30 days of receiving a vehicle that does not have a certificate of salvage, unless the prior title is surrendered to the Secretary of State.</a:t>
            </a:r>
            <a:endParaRPr sz="1400">
              <a:solidFill>
                <a:srgbClr val="FFFFFF"/>
              </a:solidFill>
              <a:latin typeface="Arial"/>
              <a:ea typeface="Arial"/>
              <a:cs typeface="Arial"/>
              <a:sym typeface="Arial"/>
            </a:endParaRPr>
          </a:p>
          <a:p>
            <a:pPr marL="0" lvl="0" indent="0" algn="l" rtl="0">
              <a:spcBef>
                <a:spcPts val="1200"/>
              </a:spcBef>
              <a:spcAft>
                <a:spcPts val="0"/>
              </a:spcAft>
              <a:buNone/>
            </a:pPr>
            <a:r>
              <a:rPr lang="en-US"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20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38"/>
        <p:cNvGrpSpPr/>
        <p:nvPr/>
      </p:nvGrpSpPr>
      <p:grpSpPr>
        <a:xfrm>
          <a:off x="0" y="0"/>
          <a:ext cx="0" cy="0"/>
          <a:chOff x="0" y="0"/>
          <a:chExt cx="0" cy="0"/>
        </a:xfrm>
      </p:grpSpPr>
      <p:sp>
        <p:nvSpPr>
          <p:cNvPr id="739" name="Google Shape;739;g8d04f188a9_0_34"/>
          <p:cNvSpPr txBox="1">
            <a:spLocks noGrp="1"/>
          </p:cNvSpPr>
          <p:nvPr>
            <p:ph type="title"/>
          </p:nvPr>
        </p:nvSpPr>
        <p:spPr>
          <a:xfrm>
            <a:off x="1257300" y="-163275"/>
            <a:ext cx="6054300" cy="1299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Title Requirements Cont...</a:t>
            </a:r>
            <a:endParaRPr/>
          </a:p>
        </p:txBody>
      </p:sp>
      <p:sp>
        <p:nvSpPr>
          <p:cNvPr id="740" name="Google Shape;740;g8d04f188a9_0_34"/>
          <p:cNvSpPr txBox="1">
            <a:spLocks noGrp="1"/>
          </p:cNvSpPr>
          <p:nvPr>
            <p:ph type="body" idx="1"/>
          </p:nvPr>
        </p:nvSpPr>
        <p:spPr>
          <a:xfrm>
            <a:off x="898050" y="809475"/>
            <a:ext cx="7347900" cy="59064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r>
              <a:rPr lang="en-US" sz="1400" b="1" u="sng">
                <a:solidFill>
                  <a:srgbClr val="FFFFFF"/>
                </a:solidFill>
                <a:latin typeface="Arial"/>
                <a:ea typeface="Arial"/>
                <a:cs typeface="Arial"/>
                <a:sym typeface="Arial"/>
              </a:rPr>
              <a:t>T29A §1111</a:t>
            </a:r>
            <a:r>
              <a:rPr lang="en-US" sz="1400">
                <a:solidFill>
                  <a:srgbClr val="FFFFFF"/>
                </a:solidFill>
                <a:latin typeface="Arial"/>
                <a:ea typeface="Arial"/>
                <a:cs typeface="Arial"/>
                <a:sym typeface="Arial"/>
              </a:rPr>
              <a:t> A recycler who scraps or dismantles a vehicle shall surrender the certificate of title or certificate of salvage to the Secretary of State for cancellation. T29A §602.4 “dismantled vehicle” means a vehicle with </a:t>
            </a:r>
            <a:r>
              <a:rPr lang="en-US" sz="1400" u="sng">
                <a:solidFill>
                  <a:srgbClr val="FFFFFF"/>
                </a:solidFill>
                <a:latin typeface="Arial"/>
                <a:ea typeface="Arial"/>
                <a:cs typeface="Arial"/>
                <a:sym typeface="Arial"/>
              </a:rPr>
              <a:t>a</a:t>
            </a:r>
            <a:r>
              <a:rPr lang="en-US" sz="1400">
                <a:solidFill>
                  <a:srgbClr val="FFFFFF"/>
                </a:solidFill>
                <a:latin typeface="Arial"/>
                <a:ea typeface="Arial"/>
                <a:cs typeface="Arial"/>
                <a:sym typeface="Arial"/>
              </a:rPr>
              <a:t> component part removed. </a:t>
            </a:r>
            <a:endParaRPr sz="1400">
              <a:solidFill>
                <a:srgbClr val="FFFFFF"/>
              </a:solidFill>
              <a:latin typeface="Arial"/>
              <a:ea typeface="Arial"/>
              <a:cs typeface="Arial"/>
              <a:sym typeface="Arial"/>
            </a:endParaRPr>
          </a:p>
          <a:p>
            <a:pPr marL="0" lvl="0" indent="0" algn="l" rtl="0">
              <a:spcBef>
                <a:spcPts val="1200"/>
              </a:spcBef>
              <a:spcAft>
                <a:spcPts val="0"/>
              </a:spcAft>
              <a:buNone/>
            </a:pPr>
            <a:r>
              <a:rPr lang="en-US" sz="1400" b="1" u="sng">
                <a:solidFill>
                  <a:srgbClr val="FFFFFF"/>
                </a:solidFill>
                <a:latin typeface="Arial"/>
                <a:ea typeface="Arial"/>
                <a:cs typeface="Arial"/>
                <a:sym typeface="Arial"/>
              </a:rPr>
              <a:t>T29A §602.14</a:t>
            </a:r>
            <a:r>
              <a:rPr lang="en-US" sz="1400">
                <a:solidFill>
                  <a:srgbClr val="FFFFFF"/>
                </a:solidFill>
                <a:latin typeface="Arial"/>
                <a:ea typeface="Arial"/>
                <a:cs typeface="Arial"/>
                <a:sym typeface="Arial"/>
              </a:rPr>
              <a:t> “scrap” means to compress, shred or destroy. *This section does not exempt the recycler for filing for a certificate of salvage or surrender the prior certificate of title to the Secretary of State within 30 days of receiving a vehicle (T29A §667-3B).</a:t>
            </a:r>
            <a:endParaRPr sz="1400">
              <a:solidFill>
                <a:srgbClr val="FFFFFF"/>
              </a:solidFill>
              <a:latin typeface="Arial"/>
              <a:ea typeface="Arial"/>
              <a:cs typeface="Arial"/>
              <a:sym typeface="Arial"/>
            </a:endParaRPr>
          </a:p>
          <a:p>
            <a:pPr marL="0" lvl="0" indent="0" algn="just" rtl="0">
              <a:spcBef>
                <a:spcPts val="1200"/>
              </a:spcBef>
              <a:spcAft>
                <a:spcPts val="0"/>
              </a:spcAft>
              <a:buNone/>
            </a:pPr>
            <a:r>
              <a:rPr lang="en-US" sz="1400" b="1" u="sng">
                <a:solidFill>
                  <a:srgbClr val="FFFFFF"/>
                </a:solidFill>
                <a:latin typeface="Arial"/>
                <a:ea typeface="Arial"/>
                <a:cs typeface="Arial"/>
                <a:sym typeface="Arial"/>
              </a:rPr>
              <a:t>T29A §652-18</a:t>
            </a:r>
            <a:r>
              <a:rPr lang="en-US" sz="1400">
                <a:solidFill>
                  <a:srgbClr val="FFFFFF"/>
                </a:solidFill>
                <a:latin typeface="Arial"/>
                <a:ea typeface="Arial"/>
                <a:cs typeface="Arial"/>
                <a:sym typeface="Arial"/>
              </a:rPr>
              <a:t> a recycler may purchase a vehicle that is model year 1995, 1996, 1997, 1998 or 1999 without a certificate of title if:</a:t>
            </a:r>
            <a:endParaRPr sz="1400">
              <a:solidFill>
                <a:srgbClr val="FFFFFF"/>
              </a:solidFill>
              <a:latin typeface="Arial"/>
              <a:ea typeface="Arial"/>
              <a:cs typeface="Arial"/>
              <a:sym typeface="Arial"/>
            </a:endParaRPr>
          </a:p>
          <a:p>
            <a:pPr marL="457200" lvl="0" indent="-317500" algn="just" rtl="0">
              <a:spcBef>
                <a:spcPts val="1200"/>
              </a:spcBef>
              <a:spcAft>
                <a:spcPts val="0"/>
              </a:spcAft>
              <a:buClr>
                <a:srgbClr val="FFFFFF"/>
              </a:buClr>
              <a:buSzPts val="1400"/>
              <a:buFont typeface="Arial"/>
              <a:buAutoNum type="arabicPeriod"/>
            </a:pPr>
            <a:r>
              <a:rPr lang="en-US" sz="1400">
                <a:solidFill>
                  <a:srgbClr val="FFFFFF"/>
                </a:solidFill>
                <a:latin typeface="Arial"/>
                <a:ea typeface="Arial"/>
                <a:cs typeface="Arial"/>
                <a:sym typeface="Arial"/>
              </a:rPr>
              <a:t>A recycler, salvage vehicle dealer or scrap processor obtains the seller's name and the address of the seller's residence from a government-issued photograph identification document or credential and maintains the seller's name and address and vehicle identification number of the scrapped vehicle for a period of at least one year; and</a:t>
            </a:r>
            <a:endParaRPr sz="1400">
              <a:solidFill>
                <a:srgbClr val="FFFFFF"/>
              </a:solidFill>
              <a:latin typeface="Arial"/>
              <a:ea typeface="Arial"/>
              <a:cs typeface="Arial"/>
              <a:sym typeface="Arial"/>
            </a:endParaRPr>
          </a:p>
          <a:p>
            <a:pPr marL="457200" lvl="0" indent="-317500" algn="just" rtl="0">
              <a:spcBef>
                <a:spcPts val="0"/>
              </a:spcBef>
              <a:spcAft>
                <a:spcPts val="0"/>
              </a:spcAft>
              <a:buClr>
                <a:srgbClr val="FFFFFF"/>
              </a:buClr>
              <a:buSzPts val="1400"/>
              <a:buFont typeface="Arial"/>
              <a:buAutoNum type="arabicPeriod" startAt="2"/>
            </a:pPr>
            <a:r>
              <a:rPr lang="en-US" sz="1400">
                <a:solidFill>
                  <a:srgbClr val="FFFFFF"/>
                </a:solidFill>
                <a:latin typeface="Arial"/>
                <a:ea typeface="Arial"/>
                <a:cs typeface="Arial"/>
                <a:sym typeface="Arial"/>
              </a:rPr>
              <a:t>A recycler, salvage vehicle dealer or scrap processor reports the destruction of the vehicle to the Secretary of State within 30 days on a properly completed MVT-54 Form.</a:t>
            </a:r>
            <a:endParaRPr sz="1400">
              <a:solidFill>
                <a:srgbClr val="FFFFFF"/>
              </a:solidFill>
              <a:latin typeface="Arial"/>
              <a:ea typeface="Arial"/>
              <a:cs typeface="Arial"/>
              <a:sym typeface="Arial"/>
            </a:endParaRPr>
          </a:p>
          <a:p>
            <a:pPr marL="0" lvl="0" indent="0" algn="just" rtl="0">
              <a:spcBef>
                <a:spcPts val="1200"/>
              </a:spcBef>
              <a:spcAft>
                <a:spcPts val="0"/>
              </a:spcAft>
              <a:buNone/>
            </a:pPr>
            <a:r>
              <a:rPr lang="en-US" sz="1400">
                <a:solidFill>
                  <a:srgbClr val="FFFFFF"/>
                </a:solidFill>
                <a:latin typeface="Arial"/>
                <a:ea typeface="Arial"/>
                <a:cs typeface="Arial"/>
                <a:sym typeface="Arial"/>
              </a:rPr>
              <a:t>This subsection applies only to vehicles that are scrapped. For purposes of this subsection, a government-issued photograph identification document or credential includes, but is not limited to, a current and valid United States passport, military identification, driver's license or non-driver identification card. </a:t>
            </a:r>
            <a:endParaRPr sz="2100">
              <a:solidFill>
                <a:srgbClr val="FFFFFF"/>
              </a:solidFill>
            </a:endParaRPr>
          </a:p>
          <a:p>
            <a:pPr marL="0" lvl="0" indent="0" algn="l" rtl="0">
              <a:spcBef>
                <a:spcPts val="1200"/>
              </a:spcBef>
              <a:spcAft>
                <a:spcPts val="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45"/>
        <p:cNvGrpSpPr/>
        <p:nvPr/>
      </p:nvGrpSpPr>
      <p:grpSpPr>
        <a:xfrm>
          <a:off x="0" y="0"/>
          <a:ext cx="0" cy="0"/>
          <a:chOff x="0" y="0"/>
          <a:chExt cx="0" cy="0"/>
        </a:xfrm>
      </p:grpSpPr>
      <p:sp>
        <p:nvSpPr>
          <p:cNvPr id="746" name="Google Shape;746;g8d04f188a9_0_40"/>
          <p:cNvSpPr txBox="1">
            <a:spLocks noGrp="1"/>
          </p:cNvSpPr>
          <p:nvPr>
            <p:ph type="title"/>
          </p:nvPr>
        </p:nvSpPr>
        <p:spPr>
          <a:xfrm>
            <a:off x="1257300" y="296575"/>
            <a:ext cx="66294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Record Requirements</a:t>
            </a:r>
            <a:endParaRPr/>
          </a:p>
        </p:txBody>
      </p:sp>
      <p:sp>
        <p:nvSpPr>
          <p:cNvPr id="747" name="Google Shape;747;g8d04f188a9_0_40"/>
          <p:cNvSpPr txBox="1">
            <a:spLocks noGrp="1"/>
          </p:cNvSpPr>
          <p:nvPr>
            <p:ph type="body" idx="1"/>
          </p:nvPr>
        </p:nvSpPr>
        <p:spPr>
          <a:xfrm>
            <a:off x="1257300" y="1079000"/>
            <a:ext cx="6629400" cy="54945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r>
              <a:rPr lang="en-US" sz="1300" b="1" u="sng">
                <a:solidFill>
                  <a:srgbClr val="FFFFFF"/>
                </a:solidFill>
                <a:latin typeface="Arial"/>
                <a:ea typeface="Arial"/>
                <a:cs typeface="Arial"/>
                <a:sym typeface="Arial"/>
              </a:rPr>
              <a:t>29A §1110</a:t>
            </a:r>
            <a:r>
              <a:rPr lang="en-US" sz="1300" b="1">
                <a:solidFill>
                  <a:srgbClr val="FFFFFF"/>
                </a:solidFill>
                <a:latin typeface="Arial"/>
                <a:ea typeface="Arial"/>
                <a:cs typeface="Arial"/>
                <a:sym typeface="Arial"/>
              </a:rPr>
              <a:t> Recycler must maintain business records for five years including records of: </a:t>
            </a:r>
            <a:endParaRPr sz="1300" b="1">
              <a:solidFill>
                <a:srgbClr val="FFFFFF"/>
              </a:solidFill>
              <a:latin typeface="Arial"/>
              <a:ea typeface="Arial"/>
              <a:cs typeface="Arial"/>
              <a:sym typeface="Arial"/>
            </a:endParaRPr>
          </a:p>
          <a:p>
            <a:pPr marL="457200" lvl="0" indent="-311150" algn="l" rtl="0">
              <a:spcBef>
                <a:spcPts val="1200"/>
              </a:spcBef>
              <a:spcAft>
                <a:spcPts val="0"/>
              </a:spcAft>
              <a:buClr>
                <a:srgbClr val="FFFFFF"/>
              </a:buClr>
              <a:buSzPts val="1300"/>
              <a:buFont typeface="Arial"/>
              <a:buAutoNum type="arabicPeriod"/>
            </a:pPr>
            <a:r>
              <a:rPr lang="en-US" sz="1300">
                <a:solidFill>
                  <a:srgbClr val="FFFFFF"/>
                </a:solidFill>
                <a:latin typeface="Arial"/>
                <a:ea typeface="Arial"/>
                <a:cs typeface="Arial"/>
                <a:sym typeface="Arial"/>
              </a:rPr>
              <a:t>The year, make, model, VIN, date of purchase, and name &amp; address of the person or company that the salvage vehicle or component part was </a:t>
            </a:r>
            <a:r>
              <a:rPr lang="en-US" sz="1300" b="1">
                <a:solidFill>
                  <a:srgbClr val="FFFFFF"/>
                </a:solidFill>
                <a:latin typeface="Arial"/>
                <a:ea typeface="Arial"/>
                <a:cs typeface="Arial"/>
                <a:sym typeface="Arial"/>
              </a:rPr>
              <a:t>bought from - </a:t>
            </a:r>
            <a:r>
              <a:rPr lang="en-US" sz="1300" i="1">
                <a:solidFill>
                  <a:srgbClr val="FFFFFF"/>
                </a:solidFill>
                <a:latin typeface="Arial"/>
                <a:ea typeface="Arial"/>
                <a:cs typeface="Arial"/>
                <a:sym typeface="Arial"/>
              </a:rPr>
              <a:t>regardless of the year of the vehicle</a:t>
            </a:r>
            <a:r>
              <a:rPr lang="en-US" sz="1300">
                <a:solidFill>
                  <a:srgbClr val="FFFFFF"/>
                </a:solidFill>
                <a:latin typeface="Arial"/>
                <a:ea typeface="Arial"/>
                <a:cs typeface="Arial"/>
                <a:sym typeface="Arial"/>
              </a:rPr>
              <a:t>. The year, make, model, VIN, date of sale, and name &amp; address of the person or company that the salvage vehicle or component part was </a:t>
            </a:r>
            <a:r>
              <a:rPr lang="en-US" sz="1300" b="1">
                <a:solidFill>
                  <a:srgbClr val="FFFFFF"/>
                </a:solidFill>
                <a:latin typeface="Arial"/>
                <a:ea typeface="Arial"/>
                <a:cs typeface="Arial"/>
                <a:sym typeface="Arial"/>
              </a:rPr>
              <a:t>sold to - </a:t>
            </a:r>
            <a:r>
              <a:rPr lang="en-US" sz="1300" i="1">
                <a:solidFill>
                  <a:srgbClr val="FFFFFF"/>
                </a:solidFill>
                <a:latin typeface="Arial"/>
                <a:ea typeface="Arial"/>
                <a:cs typeface="Arial"/>
                <a:sym typeface="Arial"/>
              </a:rPr>
              <a:t>regardless of the year of the vehicle</a:t>
            </a:r>
            <a:endParaRPr sz="1300" i="1">
              <a:solidFill>
                <a:srgbClr val="FFFFFF"/>
              </a:solidFill>
              <a:latin typeface="Arial"/>
              <a:ea typeface="Arial"/>
              <a:cs typeface="Arial"/>
              <a:sym typeface="Arial"/>
            </a:endParaRPr>
          </a:p>
          <a:p>
            <a:pPr marL="457200" lvl="0" indent="-311150" algn="l" rtl="0">
              <a:spcBef>
                <a:spcPts val="1000"/>
              </a:spcBef>
              <a:spcAft>
                <a:spcPts val="0"/>
              </a:spcAft>
              <a:buClr>
                <a:srgbClr val="FFFFFF"/>
              </a:buClr>
              <a:buSzPts val="1300"/>
              <a:buFont typeface="Arial"/>
              <a:buAutoNum type="arabicPeriod" startAt="2"/>
            </a:pPr>
            <a:r>
              <a:rPr lang="en-US" sz="1300">
                <a:solidFill>
                  <a:srgbClr val="FFFFFF"/>
                </a:solidFill>
                <a:latin typeface="Arial"/>
                <a:ea typeface="Arial"/>
                <a:cs typeface="Arial"/>
                <a:sym typeface="Arial"/>
              </a:rPr>
              <a:t>The date a vehicle was crushed or shredded, the name of the company that did the crushing/shredding, and the date that the title was surrendered to the Bureau of Motor Vehicles.</a:t>
            </a:r>
            <a:endParaRPr sz="1300" i="1">
              <a:solidFill>
                <a:srgbClr val="FFFFFF"/>
              </a:solidFill>
              <a:latin typeface="Arial"/>
              <a:ea typeface="Arial"/>
              <a:cs typeface="Arial"/>
              <a:sym typeface="Arial"/>
            </a:endParaRPr>
          </a:p>
          <a:p>
            <a:pPr marL="0" lvl="0" indent="0" algn="l" rtl="0">
              <a:spcBef>
                <a:spcPts val="1200"/>
              </a:spcBef>
              <a:spcAft>
                <a:spcPts val="0"/>
              </a:spcAft>
              <a:buNone/>
            </a:pPr>
            <a:r>
              <a:rPr lang="en-US" sz="1300">
                <a:solidFill>
                  <a:srgbClr val="FFFFFF"/>
                </a:solidFill>
                <a:latin typeface="Arial"/>
                <a:ea typeface="Arial"/>
                <a:cs typeface="Arial"/>
                <a:sym typeface="Arial"/>
              </a:rPr>
              <a:t>*Scrap processors are exempt from the requirements the first requirement but must be in compliance with the second requirement.</a:t>
            </a:r>
            <a:endParaRPr sz="1300">
              <a:solidFill>
                <a:srgbClr val="FFFFFF"/>
              </a:solidFill>
              <a:latin typeface="Arial"/>
              <a:ea typeface="Arial"/>
              <a:cs typeface="Arial"/>
              <a:sym typeface="Arial"/>
            </a:endParaRPr>
          </a:p>
          <a:p>
            <a:pPr marL="0" lvl="0" indent="0" algn="l" rtl="0">
              <a:spcBef>
                <a:spcPts val="1200"/>
              </a:spcBef>
              <a:spcAft>
                <a:spcPts val="0"/>
              </a:spcAft>
              <a:buNone/>
            </a:pPr>
            <a:r>
              <a:rPr lang="en-US" sz="1300">
                <a:solidFill>
                  <a:srgbClr val="FFFFFF"/>
                </a:solidFill>
                <a:latin typeface="Arial"/>
                <a:ea typeface="Arial"/>
                <a:cs typeface="Arial"/>
                <a:sym typeface="Arial"/>
              </a:rPr>
              <a:t>*Records must be maintained whether the vehicles or component parts were purchased wholesale, retail or at auction and whether the vehicles are sold, rebuilt, parted out, stockpiled or crushed.</a:t>
            </a:r>
            <a:endParaRPr sz="1300">
              <a:solidFill>
                <a:srgbClr val="FFFFFF"/>
              </a:solidFill>
              <a:latin typeface="Arial"/>
              <a:ea typeface="Arial"/>
              <a:cs typeface="Arial"/>
              <a:sym typeface="Arial"/>
            </a:endParaRPr>
          </a:p>
          <a:p>
            <a:pPr marL="0" lvl="0" indent="0" algn="l" rtl="0">
              <a:spcBef>
                <a:spcPts val="1200"/>
              </a:spcBef>
              <a:spcAft>
                <a:spcPts val="0"/>
              </a:spcAft>
              <a:buNone/>
            </a:pPr>
            <a:r>
              <a:rPr lang="en-US" sz="1300">
                <a:solidFill>
                  <a:srgbClr val="FFFFFF"/>
                </a:solidFill>
                <a:latin typeface="Arial"/>
                <a:ea typeface="Arial"/>
                <a:cs typeface="Arial"/>
                <a:sym typeface="Arial"/>
              </a:rPr>
              <a:t>T29A §1110.2 The records, the place of business and the vehicles and vehicle parts in the possession of the licensee must be available for inspection during normal business hour by the Secretary of State, a law enforcement officer or representatives of the office of the Attorney General.</a:t>
            </a:r>
            <a:endParaRPr sz="1300">
              <a:solidFill>
                <a:srgbClr val="FFFFFF"/>
              </a:solidFill>
              <a:latin typeface="Arial"/>
              <a:ea typeface="Arial"/>
              <a:cs typeface="Arial"/>
              <a:sym typeface="Arial"/>
            </a:endParaRPr>
          </a:p>
          <a:p>
            <a:pPr marL="0" lvl="0" indent="0" algn="ctr" rtl="0">
              <a:spcBef>
                <a:spcPts val="1200"/>
              </a:spcBef>
              <a:spcAft>
                <a:spcPts val="0"/>
              </a:spcAft>
              <a:buNone/>
            </a:pPr>
            <a:r>
              <a:rPr lang="en-US" sz="1600" b="1">
                <a:solidFill>
                  <a:srgbClr val="000000"/>
                </a:solidFill>
                <a:latin typeface="Arial"/>
                <a:ea typeface="Arial"/>
                <a:cs typeface="Arial"/>
                <a:sym typeface="Arial"/>
              </a:rPr>
              <a:t> </a:t>
            </a:r>
            <a:endParaRPr sz="1600" b="1">
              <a:solidFill>
                <a:srgbClr val="000000"/>
              </a:solidFill>
              <a:latin typeface="Arial"/>
              <a:ea typeface="Arial"/>
              <a:cs typeface="Arial"/>
              <a:sym typeface="Arial"/>
            </a:endParaRPr>
          </a:p>
          <a:p>
            <a:pPr marL="0" lvl="0" indent="0" algn="l" rtl="0">
              <a:spcBef>
                <a:spcPts val="120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52"/>
        <p:cNvGrpSpPr/>
        <p:nvPr/>
      </p:nvGrpSpPr>
      <p:grpSpPr>
        <a:xfrm>
          <a:off x="0" y="0"/>
          <a:ext cx="0" cy="0"/>
          <a:chOff x="0" y="0"/>
          <a:chExt cx="0" cy="0"/>
        </a:xfrm>
      </p:grpSpPr>
      <p:sp>
        <p:nvSpPr>
          <p:cNvPr id="753" name="Google Shape;753;g8d04f188a9_0_46"/>
          <p:cNvSpPr txBox="1">
            <a:spLocks noGrp="1"/>
          </p:cNvSpPr>
          <p:nvPr>
            <p:ph type="title"/>
          </p:nvPr>
        </p:nvSpPr>
        <p:spPr>
          <a:xfrm>
            <a:off x="1166600" y="145150"/>
            <a:ext cx="6629400" cy="892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Mobile Crusher </a:t>
            </a:r>
            <a:endParaRPr/>
          </a:p>
        </p:txBody>
      </p:sp>
      <p:sp>
        <p:nvSpPr>
          <p:cNvPr id="754" name="Google Shape;754;g8d04f188a9_0_46"/>
          <p:cNvSpPr txBox="1">
            <a:spLocks noGrp="1"/>
          </p:cNvSpPr>
          <p:nvPr>
            <p:ph type="body" idx="1"/>
          </p:nvPr>
        </p:nvSpPr>
        <p:spPr>
          <a:xfrm>
            <a:off x="1257300" y="907150"/>
            <a:ext cx="6629400" cy="55278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r>
              <a:rPr lang="en-US" sz="1400" b="1" u="sng">
                <a:solidFill>
                  <a:srgbClr val="FFFFFF"/>
                </a:solidFill>
                <a:latin typeface="Arial"/>
                <a:ea typeface="Arial"/>
                <a:cs typeface="Arial"/>
                <a:sym typeface="Arial"/>
              </a:rPr>
              <a:t>T29A §1102-A</a:t>
            </a:r>
            <a:r>
              <a:rPr lang="en-US" sz="1400">
                <a:solidFill>
                  <a:srgbClr val="FFFFFF"/>
                </a:solidFill>
                <a:latin typeface="Arial"/>
                <a:ea typeface="Arial"/>
                <a:cs typeface="Arial"/>
                <a:sym typeface="Arial"/>
              </a:rPr>
              <a:t> A person operating a mobile crusher in this State, whether based in or outside of the State, is subject to licensure by the Secretary of State. </a:t>
            </a:r>
            <a:endParaRPr sz="1400">
              <a:solidFill>
                <a:srgbClr val="FFFFFF"/>
              </a:solidFill>
              <a:latin typeface="Arial"/>
              <a:ea typeface="Arial"/>
              <a:cs typeface="Arial"/>
              <a:sym typeface="Arial"/>
            </a:endParaRPr>
          </a:p>
          <a:p>
            <a:pPr marL="0" lvl="0" indent="0" algn="l" rtl="0">
              <a:spcBef>
                <a:spcPts val="1200"/>
              </a:spcBef>
              <a:spcAft>
                <a:spcPts val="0"/>
              </a:spcAft>
              <a:buNone/>
            </a:pPr>
            <a:r>
              <a:rPr lang="en-US" sz="1400" b="1" u="sng">
                <a:solidFill>
                  <a:srgbClr val="FFFFFF"/>
                </a:solidFill>
                <a:latin typeface="Arial"/>
                <a:ea typeface="Arial"/>
                <a:cs typeface="Arial"/>
                <a:sym typeface="Arial"/>
              </a:rPr>
              <a:t>T29A §1110.2</a:t>
            </a:r>
            <a:r>
              <a:rPr lang="en-US" sz="1400">
                <a:solidFill>
                  <a:srgbClr val="FFFFFF"/>
                </a:solidFill>
                <a:latin typeface="Arial"/>
                <a:ea typeface="Arial"/>
                <a:cs typeface="Arial"/>
                <a:sym typeface="Arial"/>
              </a:rPr>
              <a:t> The operator of a mobile crusher shall make the operator’s records available in this state during normal business hours. </a:t>
            </a:r>
            <a:r>
              <a:rPr lang="en-US" sz="1400" b="1" u="sng">
                <a:solidFill>
                  <a:srgbClr val="FFFFFF"/>
                </a:solidFill>
                <a:latin typeface="Arial"/>
                <a:ea typeface="Arial"/>
                <a:cs typeface="Arial"/>
                <a:sym typeface="Arial"/>
              </a:rPr>
              <a:t>NOTE A mobile crusher operator must keep a log in a manner prescribed by the Secretary of State for each crush location</a:t>
            </a:r>
            <a:endParaRPr sz="1400" b="1" u="sng">
              <a:solidFill>
                <a:srgbClr val="FFFFFF"/>
              </a:solidFill>
              <a:latin typeface="Arial"/>
              <a:ea typeface="Arial"/>
              <a:cs typeface="Arial"/>
              <a:sym typeface="Arial"/>
            </a:endParaRPr>
          </a:p>
          <a:p>
            <a:pPr marL="0" lvl="0" indent="0" algn="l" rtl="0">
              <a:spcBef>
                <a:spcPts val="1200"/>
              </a:spcBef>
              <a:spcAft>
                <a:spcPts val="0"/>
              </a:spcAft>
              <a:buNone/>
            </a:pPr>
            <a:r>
              <a:rPr lang="en-US" sz="1400">
                <a:solidFill>
                  <a:srgbClr val="FFFFFF"/>
                </a:solidFill>
                <a:latin typeface="Arial"/>
                <a:ea typeface="Arial"/>
                <a:cs typeface="Arial"/>
                <a:sym typeface="Arial"/>
              </a:rPr>
              <a:t> </a:t>
            </a:r>
            <a:r>
              <a:rPr lang="en-US" sz="1400" b="1">
                <a:solidFill>
                  <a:srgbClr val="FFFFFF"/>
                </a:solidFill>
                <a:latin typeface="Arial"/>
                <a:ea typeface="Arial"/>
                <a:cs typeface="Arial"/>
                <a:sym typeface="Arial"/>
              </a:rPr>
              <a:t>Permit Requirement.</a:t>
            </a:r>
            <a:r>
              <a:rPr lang="en-US" sz="1400">
                <a:solidFill>
                  <a:srgbClr val="FFFFFF"/>
                </a:solidFill>
                <a:latin typeface="Arial"/>
                <a:ea typeface="Arial"/>
                <a:cs typeface="Arial"/>
                <a:sym typeface="Arial"/>
              </a:rPr>
              <a:t> Mobile crushers must apply for a permit prior to conducting business within the State of Maine. The permit will be issued at no fee and must contain the date(s) and location(s) of the activity. A permit application must be submitted to the Dealer and Agent Services Section at least 48 hours each time prior to conducting business. The permit must be carried with the mobile crusher operator. A mobile crusher being operated at a licensed recycler site is exempt from the permit requirement.</a:t>
            </a:r>
            <a:endParaRPr sz="1400">
              <a:solidFill>
                <a:srgbClr val="FFFFFF"/>
              </a:solidFill>
              <a:latin typeface="Arial"/>
              <a:ea typeface="Arial"/>
              <a:cs typeface="Arial"/>
              <a:sym typeface="Arial"/>
            </a:endParaRPr>
          </a:p>
          <a:p>
            <a:pPr marL="0" lvl="0" indent="0" algn="l" rtl="0">
              <a:spcBef>
                <a:spcPts val="1200"/>
              </a:spcBef>
              <a:spcAft>
                <a:spcPts val="0"/>
              </a:spcAft>
              <a:buNone/>
            </a:pPr>
            <a:r>
              <a:rPr lang="en-US" sz="1400" b="1">
                <a:solidFill>
                  <a:srgbClr val="FFFFFF"/>
                </a:solidFill>
                <a:latin typeface="Arial"/>
                <a:ea typeface="Arial"/>
                <a:cs typeface="Arial"/>
                <a:sym typeface="Arial"/>
              </a:rPr>
              <a:t>*</a:t>
            </a:r>
            <a:r>
              <a:rPr lang="en-US" sz="1400">
                <a:solidFill>
                  <a:srgbClr val="FFFFFF"/>
                </a:solidFill>
                <a:latin typeface="Arial"/>
                <a:ea typeface="Arial"/>
                <a:cs typeface="Arial"/>
                <a:sym typeface="Arial"/>
              </a:rPr>
              <a:t>When conducting mobile crusher operations at an unlicensed location the mobile crusher assumes all of the responsibility for collecting and surrendering certificates of title for each vehicle that is scraped or dismantled. </a:t>
            </a:r>
            <a:endParaRPr sz="1400">
              <a:solidFill>
                <a:srgbClr val="FFFFFF"/>
              </a:solidFill>
              <a:latin typeface="Arial"/>
              <a:ea typeface="Arial"/>
              <a:cs typeface="Arial"/>
              <a:sym typeface="Arial"/>
            </a:endParaRPr>
          </a:p>
          <a:p>
            <a:pPr marL="0" lvl="0" indent="0" algn="l" rtl="0">
              <a:spcBef>
                <a:spcPts val="1200"/>
              </a:spcBef>
              <a:spcAft>
                <a:spcPts val="0"/>
              </a:spcAft>
              <a:buNone/>
            </a:pPr>
            <a:r>
              <a:rPr lang="en-US" sz="1400">
                <a:solidFill>
                  <a:srgbClr val="FFFFFF"/>
                </a:solidFill>
                <a:latin typeface="Arial"/>
                <a:ea typeface="Arial"/>
                <a:cs typeface="Arial"/>
                <a:sym typeface="Arial"/>
              </a:rPr>
              <a:t>Mobile crushers must maintain an operator log for each location in accordance with 29-A M.R.S., subchapter 1110. The log must be in a manner prescribed by the Secretary of State.</a:t>
            </a:r>
            <a:endParaRPr sz="1400">
              <a:solidFill>
                <a:srgbClr val="FFFFFF"/>
              </a:solidFill>
              <a:latin typeface="Arial"/>
              <a:ea typeface="Arial"/>
              <a:cs typeface="Arial"/>
              <a:sym typeface="Arial"/>
            </a:endParaRPr>
          </a:p>
          <a:p>
            <a:pPr marL="0" lvl="0" indent="0" algn="l" rtl="0">
              <a:spcBef>
                <a:spcPts val="1200"/>
              </a:spcBef>
              <a:spcAft>
                <a:spcPts val="0"/>
              </a:spcAft>
              <a:buNone/>
            </a:pPr>
            <a:endParaRPr sz="1300">
              <a:solidFill>
                <a:srgbClr val="FFFFFF"/>
              </a:solidFill>
              <a:latin typeface="Arial"/>
              <a:ea typeface="Arial"/>
              <a:cs typeface="Arial"/>
              <a:sym typeface="Arial"/>
            </a:endParaRPr>
          </a:p>
          <a:p>
            <a:pPr marL="0" lvl="0" indent="0" algn="l" rtl="0">
              <a:spcBef>
                <a:spcPts val="1200"/>
              </a:spcBef>
              <a:spcAft>
                <a:spcPts val="0"/>
              </a:spcAft>
              <a:buNone/>
            </a:pPr>
            <a:endParaRPr sz="11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59"/>
        <p:cNvGrpSpPr/>
        <p:nvPr/>
      </p:nvGrpSpPr>
      <p:grpSpPr>
        <a:xfrm>
          <a:off x="0" y="0"/>
          <a:ext cx="0" cy="0"/>
          <a:chOff x="0" y="0"/>
          <a:chExt cx="0" cy="0"/>
        </a:xfrm>
      </p:grpSpPr>
      <p:sp>
        <p:nvSpPr>
          <p:cNvPr id="760" name="Google Shape;760;g8d04f188a9_0_52"/>
          <p:cNvSpPr txBox="1">
            <a:spLocks noGrp="1"/>
          </p:cNvSpPr>
          <p:nvPr>
            <p:ph type="title"/>
          </p:nvPr>
        </p:nvSpPr>
        <p:spPr>
          <a:xfrm>
            <a:off x="1257300" y="0"/>
            <a:ext cx="66294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Other Requirements</a:t>
            </a:r>
            <a:endParaRPr/>
          </a:p>
        </p:txBody>
      </p:sp>
      <p:sp>
        <p:nvSpPr>
          <p:cNvPr id="761" name="Google Shape;761;g8d04f188a9_0_52"/>
          <p:cNvSpPr txBox="1">
            <a:spLocks noGrp="1"/>
          </p:cNvSpPr>
          <p:nvPr>
            <p:ph type="body" idx="1"/>
          </p:nvPr>
        </p:nvSpPr>
        <p:spPr>
          <a:xfrm>
            <a:off x="1257300" y="981750"/>
            <a:ext cx="6629400" cy="56013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r>
              <a:rPr lang="en-US" sz="1500" b="1" u="sng">
                <a:solidFill>
                  <a:srgbClr val="FFFFFF"/>
                </a:solidFill>
                <a:latin typeface="Arial"/>
                <a:ea typeface="Arial"/>
                <a:cs typeface="Arial"/>
                <a:sym typeface="Arial"/>
              </a:rPr>
              <a:t>T29A §1112</a:t>
            </a:r>
            <a:r>
              <a:rPr lang="en-US" sz="1500">
                <a:solidFill>
                  <a:srgbClr val="FFFFFF"/>
                </a:solidFill>
                <a:latin typeface="Arial"/>
                <a:ea typeface="Arial"/>
                <a:cs typeface="Arial"/>
                <a:sym typeface="Arial"/>
              </a:rPr>
              <a:t>  Recyclers/Salvage Dealers </a:t>
            </a:r>
            <a:r>
              <a:rPr lang="en-US" sz="1500" b="1" i="1">
                <a:solidFill>
                  <a:srgbClr val="FFFFFF"/>
                </a:solidFill>
                <a:latin typeface="Arial"/>
                <a:ea typeface="Arial"/>
                <a:cs typeface="Arial"/>
                <a:sym typeface="Arial"/>
              </a:rPr>
              <a:t>cannot</a:t>
            </a:r>
            <a:r>
              <a:rPr lang="en-US" sz="1500">
                <a:solidFill>
                  <a:srgbClr val="FFFFFF"/>
                </a:solidFill>
                <a:latin typeface="Arial"/>
                <a:ea typeface="Arial"/>
                <a:cs typeface="Arial"/>
                <a:sym typeface="Arial"/>
              </a:rPr>
              <a:t> possess vehicles, or vehicle parts, from which the Vehicle Identification Number(s) have been removed</a:t>
            </a:r>
            <a:endParaRPr sz="1500">
              <a:solidFill>
                <a:srgbClr val="FFFFFF"/>
              </a:solidFill>
              <a:latin typeface="Arial"/>
              <a:ea typeface="Arial"/>
              <a:cs typeface="Arial"/>
              <a:sym typeface="Arial"/>
            </a:endParaRPr>
          </a:p>
          <a:p>
            <a:pPr marL="0" lvl="0" indent="0" algn="l" rtl="0">
              <a:spcBef>
                <a:spcPts val="1200"/>
              </a:spcBef>
              <a:spcAft>
                <a:spcPts val="0"/>
              </a:spcAft>
              <a:buNone/>
            </a:pPr>
            <a:r>
              <a:rPr lang="en-US" sz="1500" b="1" u="sng">
                <a:solidFill>
                  <a:srgbClr val="FFFFFF"/>
                </a:solidFill>
                <a:latin typeface="Arial"/>
                <a:ea typeface="Arial"/>
                <a:cs typeface="Arial"/>
                <a:sym typeface="Arial"/>
              </a:rPr>
              <a:t>T29A §1756 </a:t>
            </a:r>
            <a:r>
              <a:rPr lang="en-US" sz="1500">
                <a:solidFill>
                  <a:srgbClr val="FFFFFF"/>
                </a:solidFill>
                <a:latin typeface="Arial"/>
                <a:ea typeface="Arial"/>
                <a:cs typeface="Arial"/>
                <a:sym typeface="Arial"/>
              </a:rPr>
              <a:t> Inspection stickers </a:t>
            </a:r>
            <a:r>
              <a:rPr lang="en-US" sz="1500" b="1" i="1">
                <a:solidFill>
                  <a:srgbClr val="FFFFFF"/>
                </a:solidFill>
                <a:latin typeface="Arial"/>
                <a:ea typeface="Arial"/>
                <a:cs typeface="Arial"/>
                <a:sym typeface="Arial"/>
              </a:rPr>
              <a:t>must</a:t>
            </a:r>
            <a:r>
              <a:rPr lang="en-US" sz="1500">
                <a:solidFill>
                  <a:srgbClr val="FFFFFF"/>
                </a:solidFill>
                <a:latin typeface="Arial"/>
                <a:ea typeface="Arial"/>
                <a:cs typeface="Arial"/>
                <a:sym typeface="Arial"/>
              </a:rPr>
              <a:t> be removed from the windshields prior to the sale of a vehicle - or a windshield</a:t>
            </a:r>
            <a:endParaRPr sz="1500">
              <a:solidFill>
                <a:srgbClr val="FFFFFF"/>
              </a:solidFill>
              <a:latin typeface="Arial"/>
              <a:ea typeface="Arial"/>
              <a:cs typeface="Arial"/>
              <a:sym typeface="Arial"/>
            </a:endParaRPr>
          </a:p>
          <a:p>
            <a:pPr marL="0" lvl="0" indent="0" algn="l" rtl="0">
              <a:spcBef>
                <a:spcPts val="1200"/>
              </a:spcBef>
              <a:spcAft>
                <a:spcPts val="0"/>
              </a:spcAft>
              <a:buNone/>
            </a:pPr>
            <a:r>
              <a:rPr lang="en-US" sz="1500" b="1" u="sng">
                <a:solidFill>
                  <a:srgbClr val="FFFFFF"/>
                </a:solidFill>
                <a:latin typeface="Arial"/>
                <a:ea typeface="Arial"/>
                <a:cs typeface="Arial"/>
                <a:sym typeface="Arial"/>
              </a:rPr>
              <a:t>T29A §667-4C</a:t>
            </a:r>
            <a:r>
              <a:rPr lang="en-US" sz="1500">
                <a:solidFill>
                  <a:srgbClr val="FFFFFF"/>
                </a:solidFill>
                <a:latin typeface="Arial"/>
                <a:ea typeface="Arial"/>
                <a:cs typeface="Arial"/>
                <a:sym typeface="Arial"/>
              </a:rPr>
              <a:t> Recyclers/Salvage Dealers who repair/rebuild  salvage vehicles that are 1995 or newer </a:t>
            </a:r>
            <a:r>
              <a:rPr lang="en-US" sz="1500" b="1" i="1">
                <a:solidFill>
                  <a:srgbClr val="FFFFFF"/>
                </a:solidFill>
                <a:latin typeface="Arial"/>
                <a:ea typeface="Arial"/>
                <a:cs typeface="Arial"/>
                <a:sym typeface="Arial"/>
              </a:rPr>
              <a:t>must</a:t>
            </a:r>
            <a:r>
              <a:rPr lang="en-US" sz="1500">
                <a:solidFill>
                  <a:srgbClr val="FFFFFF"/>
                </a:solidFill>
                <a:latin typeface="Arial"/>
                <a:ea typeface="Arial"/>
                <a:cs typeface="Arial"/>
                <a:sym typeface="Arial"/>
              </a:rPr>
              <a:t> complete an Affidavit of Repair [MVT-103] reporting whatever repairs were made</a:t>
            </a:r>
            <a:endParaRPr sz="1500">
              <a:solidFill>
                <a:srgbClr val="FFFFFF"/>
              </a:solidFill>
              <a:latin typeface="Arial"/>
              <a:ea typeface="Arial"/>
              <a:cs typeface="Arial"/>
              <a:sym typeface="Arial"/>
            </a:endParaRPr>
          </a:p>
          <a:p>
            <a:pPr marL="0" lvl="0" indent="0" algn="l" rtl="0">
              <a:spcBef>
                <a:spcPts val="1200"/>
              </a:spcBef>
              <a:spcAft>
                <a:spcPts val="0"/>
              </a:spcAft>
              <a:buNone/>
            </a:pPr>
            <a:r>
              <a:rPr lang="en-US" sz="1500" b="1" u="sng">
                <a:solidFill>
                  <a:srgbClr val="FFFFFF"/>
                </a:solidFill>
                <a:latin typeface="Arial"/>
                <a:ea typeface="Arial"/>
                <a:cs typeface="Arial"/>
                <a:sym typeface="Arial"/>
              </a:rPr>
              <a:t>T30A §3772 </a:t>
            </a:r>
            <a:r>
              <a:rPr lang="en-US" sz="1500" b="1">
                <a:solidFill>
                  <a:srgbClr val="FFFFFF"/>
                </a:solidFill>
                <a:latin typeface="Arial"/>
                <a:ea typeface="Arial"/>
                <a:cs typeface="Arial"/>
                <a:sym typeface="Arial"/>
              </a:rPr>
              <a:t> </a:t>
            </a:r>
            <a:r>
              <a:rPr lang="en-US" sz="1500">
                <a:solidFill>
                  <a:srgbClr val="FFFFFF"/>
                </a:solidFill>
                <a:latin typeface="Arial"/>
                <a:ea typeface="Arial"/>
                <a:cs typeface="Arial"/>
                <a:sym typeface="Arial"/>
              </a:rPr>
              <a:t>A scrap metal processor shall require the seller to provide proof of identification with a driver's license, military identification card, passport or other form of government-issued photo identification. The scrap metal processor shall photocopy the form of photo identification presented and record the distinct identifying number of that photo identification. If the proof of identification contains a photograph that is faded, out of date or otherwise indiscernible, the scrap metal processor shall photograph the seller.</a:t>
            </a:r>
            <a:endParaRPr sz="1500">
              <a:solidFill>
                <a:srgbClr val="FFFFFF"/>
              </a:solidFill>
              <a:latin typeface="Arial"/>
              <a:ea typeface="Arial"/>
              <a:cs typeface="Arial"/>
              <a:sym typeface="Arial"/>
            </a:endParaRPr>
          </a:p>
          <a:p>
            <a:pPr marL="0" lvl="0" indent="0" algn="l" rtl="0">
              <a:spcBef>
                <a:spcPts val="1200"/>
              </a:spcBef>
              <a:spcAft>
                <a:spcPts val="0"/>
              </a:spcAft>
              <a:buNone/>
            </a:pPr>
            <a:endParaRPr sz="1200">
              <a:solidFill>
                <a:srgbClr val="FFFFFF"/>
              </a:solidFill>
              <a:latin typeface="Arial"/>
              <a:ea typeface="Arial"/>
              <a:cs typeface="Arial"/>
              <a:sym typeface="Arial"/>
            </a:endParaRPr>
          </a:p>
          <a:p>
            <a:pPr marL="0" lvl="0" indent="0" algn="l" rtl="0">
              <a:spcBef>
                <a:spcPts val="120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66"/>
        <p:cNvGrpSpPr/>
        <p:nvPr/>
      </p:nvGrpSpPr>
      <p:grpSpPr>
        <a:xfrm>
          <a:off x="0" y="0"/>
          <a:ext cx="0" cy="0"/>
          <a:chOff x="0" y="0"/>
          <a:chExt cx="0" cy="0"/>
        </a:xfrm>
      </p:grpSpPr>
      <p:sp>
        <p:nvSpPr>
          <p:cNvPr id="767" name="Google Shape;767;g8d04f188a9_0_98"/>
          <p:cNvSpPr txBox="1">
            <a:spLocks noGrp="1"/>
          </p:cNvSpPr>
          <p:nvPr>
            <p:ph type="title"/>
          </p:nvPr>
        </p:nvSpPr>
        <p:spPr>
          <a:xfrm>
            <a:off x="1257300" y="249150"/>
            <a:ext cx="66294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What is NMVTIS</a:t>
            </a:r>
            <a:endParaRPr/>
          </a:p>
        </p:txBody>
      </p:sp>
      <p:sp>
        <p:nvSpPr>
          <p:cNvPr id="768" name="Google Shape;768;g8d04f188a9_0_98"/>
          <p:cNvSpPr txBox="1">
            <a:spLocks noGrp="1"/>
          </p:cNvSpPr>
          <p:nvPr>
            <p:ph type="body" idx="1"/>
          </p:nvPr>
        </p:nvSpPr>
        <p:spPr>
          <a:xfrm>
            <a:off x="1257300" y="1187075"/>
            <a:ext cx="6919200" cy="53040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1300"/>
              <a:t>NMVTIS ( National Motor Vehicle Title Information System)</a:t>
            </a:r>
            <a:endParaRPr sz="1300"/>
          </a:p>
          <a:p>
            <a:pPr marL="0" lvl="0" indent="0" algn="l" rtl="0">
              <a:spcBef>
                <a:spcPts val="360"/>
              </a:spcBef>
              <a:spcAft>
                <a:spcPts val="0"/>
              </a:spcAft>
              <a:buNone/>
            </a:pPr>
            <a:endParaRPr sz="1500"/>
          </a:p>
          <a:p>
            <a:pPr marL="457200" lvl="0" indent="-323850" algn="l" rtl="0">
              <a:spcBef>
                <a:spcPts val="360"/>
              </a:spcBef>
              <a:spcAft>
                <a:spcPts val="0"/>
              </a:spcAft>
              <a:buSzPts val="1500"/>
              <a:buChar char="-"/>
            </a:pPr>
            <a:r>
              <a:rPr lang="en-US" sz="1500"/>
              <a:t>Established in 1992</a:t>
            </a:r>
            <a:endParaRPr sz="1500"/>
          </a:p>
          <a:p>
            <a:pPr marL="457200" lvl="0" indent="0" algn="l" rtl="0">
              <a:spcBef>
                <a:spcPts val="360"/>
              </a:spcBef>
              <a:spcAft>
                <a:spcPts val="0"/>
              </a:spcAft>
              <a:buNone/>
            </a:pPr>
            <a:endParaRPr sz="1500"/>
          </a:p>
          <a:p>
            <a:pPr marL="457200" lvl="0" indent="-323850" algn="l" rtl="0">
              <a:spcBef>
                <a:spcPts val="360"/>
              </a:spcBef>
              <a:spcAft>
                <a:spcPts val="0"/>
              </a:spcAft>
              <a:buSzPts val="1500"/>
              <a:buChar char="-"/>
            </a:pPr>
            <a:r>
              <a:rPr lang="en-US" sz="1500"/>
              <a:t>Designed to Prevent the introduction or reintroduction of stolen motor vehicles into interstate commerce; Protect states, consumers (both individual and commercial), and other entities from fraud; Reduce the use of stolen vehicles for illicit purposes including funding of criminal enterprises; and.</a:t>
            </a:r>
            <a:endParaRPr sz="1500"/>
          </a:p>
          <a:p>
            <a:pPr marL="457200" lvl="0" indent="0" algn="l" rtl="0">
              <a:spcBef>
                <a:spcPts val="360"/>
              </a:spcBef>
              <a:spcAft>
                <a:spcPts val="0"/>
              </a:spcAft>
              <a:buNone/>
            </a:pPr>
            <a:endParaRPr/>
          </a:p>
          <a:p>
            <a:pPr marL="457200" lvl="0" indent="0" algn="l" rtl="0">
              <a:spcBef>
                <a:spcPts val="360"/>
              </a:spcBef>
              <a:spcAft>
                <a:spcPts val="0"/>
              </a:spcAft>
              <a:buNone/>
            </a:pPr>
            <a:r>
              <a:rPr lang="en-US" b="1" u="sng"/>
              <a:t>In 2009, a Federal Law was established that Recyclers,Junkyards, Scrap Yard are Required to report vehicle records to NMVTIS.</a:t>
            </a:r>
            <a:endParaRPr b="1" u="sng"/>
          </a:p>
          <a:p>
            <a:pPr marL="457200" lvl="0" indent="0" algn="l" rtl="0">
              <a:spcBef>
                <a:spcPts val="360"/>
              </a:spcBef>
              <a:spcAft>
                <a:spcPts val="0"/>
              </a:spcAft>
              <a:buNone/>
            </a:pPr>
            <a:endParaRPr sz="1700" b="1" u="sng"/>
          </a:p>
          <a:p>
            <a:pPr marL="457200" lvl="0" indent="0" algn="l" rtl="0">
              <a:spcBef>
                <a:spcPts val="360"/>
              </a:spcBef>
              <a:spcAft>
                <a:spcPts val="0"/>
              </a:spcAft>
              <a:buNone/>
            </a:pPr>
            <a:r>
              <a:rPr lang="en-US" b="1" u="sng"/>
              <a:t>In 2020, a Maine State Law was established that Recyclers,Junkyards, Scrap Yard are Required to report records.</a:t>
            </a:r>
            <a:endParaRPr b="1" u="sng"/>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73"/>
        <p:cNvGrpSpPr/>
        <p:nvPr/>
      </p:nvGrpSpPr>
      <p:grpSpPr>
        <a:xfrm>
          <a:off x="0" y="0"/>
          <a:ext cx="0" cy="0"/>
          <a:chOff x="0" y="0"/>
          <a:chExt cx="0" cy="0"/>
        </a:xfrm>
      </p:grpSpPr>
      <p:sp>
        <p:nvSpPr>
          <p:cNvPr id="774" name="Google Shape;774;g8d04f188a9_0_64"/>
          <p:cNvSpPr txBox="1">
            <a:spLocks noGrp="1"/>
          </p:cNvSpPr>
          <p:nvPr>
            <p:ph type="title"/>
          </p:nvPr>
        </p:nvSpPr>
        <p:spPr>
          <a:xfrm>
            <a:off x="1257300" y="400775"/>
            <a:ext cx="66294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NMVTIS REPORTING </a:t>
            </a:r>
            <a:endParaRPr/>
          </a:p>
        </p:txBody>
      </p:sp>
      <p:sp>
        <p:nvSpPr>
          <p:cNvPr id="775" name="Google Shape;775;g8d04f188a9_0_64"/>
          <p:cNvSpPr txBox="1">
            <a:spLocks noGrp="1"/>
          </p:cNvSpPr>
          <p:nvPr>
            <p:ph type="body" idx="1"/>
          </p:nvPr>
        </p:nvSpPr>
        <p:spPr>
          <a:xfrm>
            <a:off x="1257300" y="1543775"/>
            <a:ext cx="6629400" cy="5124600"/>
          </a:xfrm>
          <a:prstGeom prst="rect">
            <a:avLst/>
          </a:prstGeom>
        </p:spPr>
        <p:txBody>
          <a:bodyPr spcFirstLastPara="1" wrap="square" lIns="91425" tIns="45700" rIns="91425" bIns="45700" anchor="t" anchorCtr="0">
            <a:noAutofit/>
          </a:bodyPr>
          <a:lstStyle/>
          <a:p>
            <a:pPr marL="0" lvl="0" indent="0" algn="l" rtl="0">
              <a:lnSpc>
                <a:spcPct val="150000"/>
              </a:lnSpc>
              <a:spcBef>
                <a:spcPts val="360"/>
              </a:spcBef>
              <a:spcAft>
                <a:spcPts val="0"/>
              </a:spcAft>
              <a:buNone/>
            </a:pPr>
            <a:r>
              <a:rPr lang="en-US" sz="1500" b="1"/>
              <a:t>NMVTIS Reporting Requirements for Auto Recyclers, Salvage Yards, Junk Yards:</a:t>
            </a:r>
            <a:endParaRPr sz="1500" b="1"/>
          </a:p>
          <a:p>
            <a:pPr marL="457200" lvl="0" indent="-323850" algn="l" rtl="0">
              <a:lnSpc>
                <a:spcPct val="150000"/>
              </a:lnSpc>
              <a:spcBef>
                <a:spcPts val="360"/>
              </a:spcBef>
              <a:spcAft>
                <a:spcPts val="0"/>
              </a:spcAft>
              <a:buSzPts val="1500"/>
              <a:buChar char="●"/>
            </a:pPr>
            <a:r>
              <a:rPr lang="en-US" sz="1500"/>
              <a:t>Date of Disposition </a:t>
            </a:r>
            <a:endParaRPr sz="1500"/>
          </a:p>
          <a:p>
            <a:pPr marL="457200" lvl="0" indent="-323850" algn="l" rtl="0">
              <a:lnSpc>
                <a:spcPct val="150000"/>
              </a:lnSpc>
              <a:spcBef>
                <a:spcPts val="0"/>
              </a:spcBef>
              <a:spcAft>
                <a:spcPts val="0"/>
              </a:spcAft>
              <a:buSzPts val="1500"/>
              <a:buChar char="●"/>
            </a:pPr>
            <a:r>
              <a:rPr lang="en-US" sz="1500"/>
              <a:t>The Name, address, and contact information for the for the reporting entity.</a:t>
            </a:r>
            <a:endParaRPr sz="1500"/>
          </a:p>
          <a:p>
            <a:pPr marL="457200" lvl="0" indent="-323850" algn="l" rtl="0">
              <a:lnSpc>
                <a:spcPct val="150000"/>
              </a:lnSpc>
              <a:spcBef>
                <a:spcPts val="0"/>
              </a:spcBef>
              <a:spcAft>
                <a:spcPts val="0"/>
              </a:spcAft>
              <a:buSzPts val="1500"/>
              <a:buChar char="●"/>
            </a:pPr>
            <a:r>
              <a:rPr lang="en-US" sz="1500"/>
              <a:t>VIN.</a:t>
            </a:r>
            <a:endParaRPr sz="1500"/>
          </a:p>
          <a:p>
            <a:pPr marL="457200" lvl="0" indent="-323850" algn="l" rtl="0">
              <a:lnSpc>
                <a:spcPct val="150000"/>
              </a:lnSpc>
              <a:spcBef>
                <a:spcPts val="0"/>
              </a:spcBef>
              <a:spcAft>
                <a:spcPts val="0"/>
              </a:spcAft>
              <a:buSzPts val="1500"/>
              <a:buChar char="●"/>
            </a:pPr>
            <a:r>
              <a:rPr lang="en-US" sz="1500"/>
              <a:t>Date the automobile was obtained</a:t>
            </a:r>
            <a:endParaRPr sz="1500"/>
          </a:p>
          <a:p>
            <a:pPr marL="457200" lvl="0" indent="-323850" algn="l" rtl="0">
              <a:lnSpc>
                <a:spcPct val="150000"/>
              </a:lnSpc>
              <a:spcBef>
                <a:spcPts val="0"/>
              </a:spcBef>
              <a:spcAft>
                <a:spcPts val="0"/>
              </a:spcAft>
              <a:buSzPts val="1500"/>
              <a:buChar char="●"/>
            </a:pPr>
            <a:r>
              <a:rPr lang="en-US" sz="1500"/>
              <a:t>Name of the individual or entity from whom the automobile was obtained(for use by law enforcement and appropriate governmental agencies only).</a:t>
            </a:r>
            <a:endParaRPr sz="1500"/>
          </a:p>
          <a:p>
            <a:pPr marL="457200" lvl="0" indent="-323850" algn="l" rtl="0">
              <a:lnSpc>
                <a:spcPct val="150000"/>
              </a:lnSpc>
              <a:spcBef>
                <a:spcPts val="0"/>
              </a:spcBef>
              <a:spcAft>
                <a:spcPts val="0"/>
              </a:spcAft>
              <a:buSzPts val="1500"/>
              <a:buChar char="●"/>
            </a:pPr>
            <a:r>
              <a:rPr lang="en-US" sz="1500"/>
              <a:t>A statement of whether the automobile was crushed or disposed of, or offered for sale or other purpose.</a:t>
            </a:r>
            <a:endParaRPr sz="1500"/>
          </a:p>
          <a:p>
            <a:pPr marL="457200" lvl="0" indent="-323850" algn="l" rtl="0">
              <a:lnSpc>
                <a:spcPct val="150000"/>
              </a:lnSpc>
              <a:spcBef>
                <a:spcPts val="0"/>
              </a:spcBef>
              <a:spcAft>
                <a:spcPts val="0"/>
              </a:spcAft>
              <a:buSzPts val="1500"/>
              <a:buChar char="●"/>
            </a:pPr>
            <a:r>
              <a:rPr lang="en-US" sz="1500"/>
              <a:t>Weather the vehicle is intended for export out of the United States.</a:t>
            </a:r>
            <a:endParaRPr sz="1500"/>
          </a:p>
          <a:p>
            <a:pPr marL="0" lvl="0" indent="0" algn="l" rtl="0">
              <a:spcBef>
                <a:spcPts val="1000"/>
              </a:spcBef>
              <a:spcAft>
                <a:spcPts val="1000"/>
              </a:spcAft>
              <a:buNone/>
            </a:pPr>
            <a:endParaRPr sz="15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80"/>
        <p:cNvGrpSpPr/>
        <p:nvPr/>
      </p:nvGrpSpPr>
      <p:grpSpPr>
        <a:xfrm>
          <a:off x="0" y="0"/>
          <a:ext cx="0" cy="0"/>
          <a:chOff x="0" y="0"/>
          <a:chExt cx="0" cy="0"/>
        </a:xfrm>
      </p:grpSpPr>
      <p:sp>
        <p:nvSpPr>
          <p:cNvPr id="781" name="Google Shape;781;g8d1d32b67f_0_37"/>
          <p:cNvSpPr txBox="1">
            <a:spLocks noGrp="1"/>
          </p:cNvSpPr>
          <p:nvPr>
            <p:ph type="title"/>
          </p:nvPr>
        </p:nvSpPr>
        <p:spPr>
          <a:xfrm>
            <a:off x="1257300" y="154275"/>
            <a:ext cx="66294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t>MVT 103</a:t>
            </a:r>
            <a:endParaRPr b="1"/>
          </a:p>
        </p:txBody>
      </p:sp>
      <p:sp>
        <p:nvSpPr>
          <p:cNvPr id="782" name="Google Shape;782;g8d1d32b67f_0_37"/>
          <p:cNvSpPr txBox="1"/>
          <p:nvPr/>
        </p:nvSpPr>
        <p:spPr>
          <a:xfrm>
            <a:off x="588788" y="5937275"/>
            <a:ext cx="3639000" cy="8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FFFFFF"/>
                </a:solidFill>
                <a:latin typeface="Roboto"/>
                <a:ea typeface="Roboto"/>
                <a:cs typeface="Roboto"/>
                <a:sym typeface="Roboto"/>
              </a:rPr>
              <a:t>This must be filled out and submitted to the state with the titles you received within 30 days of purchase</a:t>
            </a:r>
            <a:endParaRPr b="1">
              <a:solidFill>
                <a:srgbClr val="FFFFFF"/>
              </a:solidFill>
              <a:latin typeface="Roboto"/>
              <a:ea typeface="Roboto"/>
              <a:cs typeface="Roboto"/>
              <a:sym typeface="Roboto"/>
            </a:endParaRPr>
          </a:p>
        </p:txBody>
      </p:sp>
      <p:sp>
        <p:nvSpPr>
          <p:cNvPr id="783" name="Google Shape;783;g8d1d32b67f_0_37"/>
          <p:cNvSpPr txBox="1"/>
          <p:nvPr/>
        </p:nvSpPr>
        <p:spPr>
          <a:xfrm>
            <a:off x="5283375" y="6004325"/>
            <a:ext cx="3765600" cy="6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FFFFFF"/>
                </a:solidFill>
                <a:latin typeface="Roboto"/>
                <a:ea typeface="Roboto"/>
                <a:cs typeface="Roboto"/>
                <a:sym typeface="Roboto"/>
              </a:rPr>
              <a:t>Must be used to rebuild a vehicle from salvage to rebuilt / repaired. </a:t>
            </a:r>
            <a:endParaRPr b="1">
              <a:solidFill>
                <a:srgbClr val="FFFFFF"/>
              </a:solidFill>
              <a:latin typeface="Roboto"/>
              <a:ea typeface="Roboto"/>
              <a:cs typeface="Roboto"/>
              <a:sym typeface="Roboto"/>
            </a:endParaRPr>
          </a:p>
        </p:txBody>
      </p:sp>
      <p:pic>
        <p:nvPicPr>
          <p:cNvPr id="784" name="Google Shape;784;g8d1d32b67f_0_37"/>
          <p:cNvPicPr preferRelativeResize="0"/>
          <p:nvPr/>
        </p:nvPicPr>
        <p:blipFill>
          <a:blip r:embed="rId3">
            <a:alphaModFix/>
          </a:blip>
          <a:stretch>
            <a:fillRect/>
          </a:stretch>
        </p:blipFill>
        <p:spPr>
          <a:xfrm>
            <a:off x="5283375" y="1449675"/>
            <a:ext cx="3385539" cy="4402249"/>
          </a:xfrm>
          <a:prstGeom prst="rect">
            <a:avLst/>
          </a:prstGeom>
          <a:noFill/>
          <a:ln>
            <a:noFill/>
          </a:ln>
        </p:spPr>
      </p:pic>
      <p:pic>
        <p:nvPicPr>
          <p:cNvPr id="785" name="Google Shape;785;g8d1d32b67f_0_37"/>
          <p:cNvPicPr preferRelativeResize="0"/>
          <p:nvPr/>
        </p:nvPicPr>
        <p:blipFill>
          <a:blip r:embed="rId4">
            <a:alphaModFix/>
          </a:blip>
          <a:stretch>
            <a:fillRect/>
          </a:stretch>
        </p:blipFill>
        <p:spPr>
          <a:xfrm>
            <a:off x="588800" y="1483200"/>
            <a:ext cx="3362625" cy="4335200"/>
          </a:xfrm>
          <a:prstGeom prst="rect">
            <a:avLst/>
          </a:prstGeom>
          <a:noFill/>
          <a:ln>
            <a:noFill/>
          </a:ln>
        </p:spPr>
      </p:pic>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8825</Words>
  <Application>Microsoft Office PowerPoint</Application>
  <PresentationFormat>On-screen Show (4:3)</PresentationFormat>
  <Paragraphs>905</Paragraphs>
  <Slides>104</Slides>
  <Notes>104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104</vt:i4>
      </vt:variant>
    </vt:vector>
  </HeadingPairs>
  <TitlesOfParts>
    <vt:vector size="113" baseType="lpstr">
      <vt:lpstr>Roboto</vt:lpstr>
      <vt:lpstr>Arial</vt:lpstr>
      <vt:lpstr>Open Sans</vt:lpstr>
      <vt:lpstr>Roboto Slab</vt:lpstr>
      <vt:lpstr>Noto Sans Symbols</vt:lpstr>
      <vt:lpstr>Times New Roman</vt:lpstr>
      <vt:lpstr>Marina</vt:lpstr>
      <vt:lpstr>MS_ClipArt_Gallery.2</vt:lpstr>
      <vt:lpstr>Microsoft Word Document</vt:lpstr>
      <vt:lpstr>PowerPoint Presentation</vt:lpstr>
      <vt:lpstr>Division of Enforcement Anti-Theft and Regulations</vt:lpstr>
      <vt:lpstr>Detective’s Duties</vt:lpstr>
      <vt:lpstr>Some Facts about the division of Enforcement</vt:lpstr>
      <vt:lpstr>PowerPoint Presentation</vt:lpstr>
      <vt:lpstr>Facility Requirements Primary location</vt:lpstr>
      <vt:lpstr>Multiple Locations</vt:lpstr>
      <vt:lpstr>Multiple Locations</vt:lpstr>
      <vt:lpstr> Sales Promotion</vt:lpstr>
      <vt:lpstr> Sales Promotion</vt:lpstr>
      <vt:lpstr> Sales Promotion</vt:lpstr>
      <vt:lpstr>Dealer License Renewals</vt:lpstr>
      <vt:lpstr>Keep Accurate Records</vt:lpstr>
      <vt:lpstr>When not to sell vehicles</vt:lpstr>
      <vt:lpstr>PowerPoint Presentation</vt:lpstr>
      <vt:lpstr>What does the  Used Car Information Act do?</vt:lpstr>
      <vt:lpstr>The Used Car Information Act applies to:</vt:lpstr>
      <vt:lpstr>The Used Car Information Act does not apply to:</vt:lpstr>
      <vt:lpstr>Who is affected by the Used Car Information Act?</vt:lpstr>
      <vt:lpstr>The Only Exception to the  Used Car Information Act</vt:lpstr>
      <vt:lpstr>Used Vehicle Buyer’s Guide</vt:lpstr>
      <vt:lpstr>PowerPoint Presentation</vt:lpstr>
      <vt:lpstr>PowerPoint Presentation</vt:lpstr>
      <vt:lpstr>The Disclosure Statement</vt:lpstr>
      <vt:lpstr>Disclosure</vt:lpstr>
      <vt:lpstr>Incoming Disclosure Exception </vt:lpstr>
      <vt:lpstr>What must be disclosed?</vt:lpstr>
      <vt:lpstr>How was the vehicle acquired?</vt:lpstr>
      <vt:lpstr>Mechanical Defects that must be disclosed</vt:lpstr>
      <vt:lpstr>Odometer Replaced</vt:lpstr>
      <vt:lpstr>Odometer Replaced </vt:lpstr>
      <vt:lpstr>Disclosure of Prior Damage</vt:lpstr>
      <vt:lpstr>Repossessed Vehicles</vt:lpstr>
      <vt:lpstr>What if the title is branded?</vt:lpstr>
      <vt:lpstr>Buying, Selling and Repairing Salvage Vehicles</vt:lpstr>
      <vt:lpstr>The Warranty Statement</vt:lpstr>
      <vt:lpstr>Safety Inspection</vt:lpstr>
      <vt:lpstr>Warranty</vt:lpstr>
      <vt:lpstr>Warranty of Inspection</vt:lpstr>
      <vt:lpstr>No Express Warranty</vt:lpstr>
      <vt:lpstr>Dealer Express Warranty</vt:lpstr>
      <vt:lpstr>Systems Covered</vt:lpstr>
      <vt:lpstr>Duration</vt:lpstr>
      <vt:lpstr>Implied Warranty</vt:lpstr>
      <vt:lpstr>Implied Warranty</vt:lpstr>
      <vt:lpstr>Implied Warranty</vt:lpstr>
      <vt:lpstr>Service Contract</vt:lpstr>
      <vt:lpstr>An Important Point</vt:lpstr>
      <vt:lpstr>PowerPoint Presentation</vt:lpstr>
      <vt:lpstr>Vehicle Returned to Manufacturer</vt:lpstr>
      <vt:lpstr>Notice of Breach of Warranty</vt:lpstr>
      <vt:lpstr>Signature!!</vt:lpstr>
      <vt:lpstr>Notice of Sale MVD-15</vt:lpstr>
      <vt:lpstr>Notice of Sale MVD-15</vt:lpstr>
      <vt:lpstr>          Temporary Registration Plates</vt:lpstr>
      <vt:lpstr>          Temporary Registration Plates</vt:lpstr>
      <vt:lpstr>Record Keeping</vt:lpstr>
      <vt:lpstr>Can a Dealer sell an UNSAFE vehicle?</vt:lpstr>
      <vt:lpstr>PowerPoint Presentation</vt:lpstr>
      <vt:lpstr>Unsafe Vehicle</vt:lpstr>
      <vt:lpstr>PowerPoint Presentation</vt:lpstr>
      <vt:lpstr>When an “unsafe Motor Vehicle is sold...</vt:lpstr>
      <vt:lpstr>The Dealer must…</vt:lpstr>
      <vt:lpstr>Possible Sanctions against Dealers </vt:lpstr>
      <vt:lpstr>Safety Inspections</vt:lpstr>
      <vt:lpstr>Safety Inspection Cont:</vt:lpstr>
      <vt:lpstr>Safety Inspection Example #2 </vt:lpstr>
      <vt:lpstr>Safety Inspection Cont:</vt:lpstr>
      <vt:lpstr>Use of Dealer Plates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Experiment Plates</vt:lpstr>
      <vt:lpstr>Permit to Demonstrate</vt:lpstr>
      <vt:lpstr>10K Laden Permit</vt:lpstr>
      <vt:lpstr> Reduce or Increase Dealer Plates</vt:lpstr>
      <vt:lpstr>    Loss of Dealer Plates                   MVD-374 &amp; MVD-375</vt:lpstr>
      <vt:lpstr>RECYCLER TRAINING MATERIAL</vt:lpstr>
      <vt:lpstr>Why would I need a Recycler License?</vt:lpstr>
      <vt:lpstr>Business Requirements</vt:lpstr>
      <vt:lpstr>Business Requirements Cont...</vt:lpstr>
      <vt:lpstr>What is a Vehicle?</vt:lpstr>
      <vt:lpstr>When is a Vehicle considered a Salvage Vehicle?</vt:lpstr>
      <vt:lpstr>What is a Component Part?</vt:lpstr>
      <vt:lpstr>Title Requirements</vt:lpstr>
      <vt:lpstr>Title Requirements Cont...</vt:lpstr>
      <vt:lpstr>Record Requirements</vt:lpstr>
      <vt:lpstr>Mobile Crusher </vt:lpstr>
      <vt:lpstr>Other Requirements</vt:lpstr>
      <vt:lpstr>What is NMVTIS</vt:lpstr>
      <vt:lpstr>NMVTIS REPORTING </vt:lpstr>
      <vt:lpstr>MVT 103</vt:lpstr>
      <vt:lpstr>MVT-54</vt:lpstr>
      <vt:lpstr>Salvage Title Application</vt:lpstr>
      <vt:lpstr>Selling a Junked Vehicle </vt:lpstr>
      <vt:lpstr>What is Inform ME?</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Thomas</dc:creator>
  <cp:lastModifiedBy>Soares, Leslie</cp:lastModifiedBy>
  <cp:revision>2</cp:revision>
  <dcterms:created xsi:type="dcterms:W3CDTF">2002-04-30T19:51:16Z</dcterms:created>
  <dcterms:modified xsi:type="dcterms:W3CDTF">2021-06-11T15:49:44Z</dcterms:modified>
</cp:coreProperties>
</file>